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866" r:id="rId2"/>
    <p:sldMasterId id="2147483894" r:id="rId3"/>
    <p:sldMasterId id="2147483922" r:id="rId4"/>
  </p:sldMasterIdLst>
  <p:notesMasterIdLst>
    <p:notesMasterId r:id="rId26"/>
  </p:notesMasterIdLst>
  <p:handoutMasterIdLst>
    <p:handoutMasterId r:id="rId27"/>
  </p:handoutMasterIdLst>
  <p:sldIdLst>
    <p:sldId id="382" r:id="rId5"/>
    <p:sldId id="446" r:id="rId6"/>
    <p:sldId id="542" r:id="rId7"/>
    <p:sldId id="538" r:id="rId8"/>
    <p:sldId id="537" r:id="rId9"/>
    <p:sldId id="541" r:id="rId10"/>
    <p:sldId id="550" r:id="rId11"/>
    <p:sldId id="549" r:id="rId12"/>
    <p:sldId id="546" r:id="rId13"/>
    <p:sldId id="547" r:id="rId14"/>
    <p:sldId id="545" r:id="rId15"/>
    <p:sldId id="543" r:id="rId16"/>
    <p:sldId id="551" r:id="rId17"/>
    <p:sldId id="539" r:id="rId18"/>
    <p:sldId id="544" r:id="rId19"/>
    <p:sldId id="536" r:id="rId20"/>
    <p:sldId id="548" r:id="rId21"/>
    <p:sldId id="514" r:id="rId22"/>
    <p:sldId id="515" r:id="rId23"/>
    <p:sldId id="495" r:id="rId24"/>
    <p:sldId id="52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4134">
          <p15:clr>
            <a:srgbClr val="A4A3A4"/>
          </p15:clr>
        </p15:guide>
        <p15:guide id="4" orient="horz" pos="3841">
          <p15:clr>
            <a:srgbClr val="A4A3A4"/>
          </p15:clr>
        </p15:guide>
        <p15:guide id="5" orient="horz" pos="2084">
          <p15:clr>
            <a:srgbClr val="A4A3A4"/>
          </p15:clr>
        </p15:guide>
        <p15:guide id="6" pos="2880">
          <p15:clr>
            <a:srgbClr val="A4A3A4"/>
          </p15:clr>
        </p15:guide>
        <p15:guide id="7" pos="589">
          <p15:clr>
            <a:srgbClr val="A4A3A4"/>
          </p15:clr>
        </p15:guide>
        <p15:guide id="8" pos="5024">
          <p15:clr>
            <a:srgbClr val="A4A3A4"/>
          </p15:clr>
        </p15:guide>
        <p15:guide id="9" pos="295">
          <p15:clr>
            <a:srgbClr val="A4A3A4"/>
          </p15:clr>
        </p15:guide>
        <p15:guide id="10" pos="2737">
          <p15:clr>
            <a:srgbClr val="A4A3A4"/>
          </p15:clr>
        </p15:guide>
        <p15:guide id="11" pos="5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02E"/>
    <a:srgbClr val="649B28"/>
    <a:srgbClr val="D7E9CC"/>
    <a:srgbClr val="F3B71C"/>
    <a:srgbClr val="91CF2D"/>
    <a:srgbClr val="85CB25"/>
    <a:srgbClr val="000000"/>
    <a:srgbClr val="646363"/>
    <a:srgbClr val="878787"/>
    <a:srgbClr val="A8A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howGuides="1">
      <p:cViewPr varScale="1">
        <p:scale>
          <a:sx n="64" d="100"/>
          <a:sy n="64" d="100"/>
        </p:scale>
        <p:origin x="1460" y="40"/>
      </p:cViewPr>
      <p:guideLst>
        <p:guide orient="horz" pos="653"/>
        <p:guide orient="horz" pos="845"/>
        <p:guide orient="horz" pos="4134"/>
        <p:guide orient="horz" pos="3841"/>
        <p:guide orient="horz" pos="2084"/>
        <p:guide pos="2880"/>
        <p:guide pos="589"/>
        <p:guide pos="5024"/>
        <p:guide pos="295"/>
        <p:guide pos="2737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3E612-7E16-4781-9C33-540CE5117F00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33B51663-5B78-4C86-9088-18A446386F0A}">
      <dgm:prSet phldrT="[Text]" custT="1"/>
      <dgm:spPr>
        <a:solidFill>
          <a:srgbClr val="92D050"/>
        </a:solidFill>
        <a:ln>
          <a:solidFill>
            <a:srgbClr val="649B28"/>
          </a:solidFill>
        </a:ln>
      </dgm:spPr>
      <dgm:t>
        <a:bodyPr/>
        <a:lstStyle/>
        <a:p>
          <a:r>
            <a:rPr lang="en-CA" sz="1600" b="1" dirty="0"/>
            <a:t>Implementation Procedures</a:t>
          </a:r>
        </a:p>
      </dgm:t>
    </dgm:pt>
    <dgm:pt modelId="{B40C3C53-E4A9-4940-8ABB-5565413B2CCB}" type="parTrans" cxnId="{2730EFB7-773C-4804-85FE-16290E6414E6}">
      <dgm:prSet/>
      <dgm:spPr/>
      <dgm:t>
        <a:bodyPr/>
        <a:lstStyle/>
        <a:p>
          <a:endParaRPr lang="en-CA" sz="1600"/>
        </a:p>
      </dgm:t>
    </dgm:pt>
    <dgm:pt modelId="{9C584C95-C8CC-43DF-B151-8AC3636EB966}" type="sibTrans" cxnId="{2730EFB7-773C-4804-85FE-16290E6414E6}">
      <dgm:prSet/>
      <dgm:spPr/>
      <dgm:t>
        <a:bodyPr/>
        <a:lstStyle/>
        <a:p>
          <a:endParaRPr lang="en-CA" sz="1600"/>
        </a:p>
      </dgm:t>
    </dgm:pt>
    <dgm:pt modelId="{D07DCED9-C248-4431-A187-FA660683D6AB}">
      <dgm:prSet phldrT="[Text]" custT="1"/>
      <dgm:spPr>
        <a:solidFill>
          <a:srgbClr val="92D050"/>
        </a:solidFill>
        <a:ln>
          <a:solidFill>
            <a:srgbClr val="649B28"/>
          </a:solidFill>
        </a:ln>
      </dgm:spPr>
      <dgm:t>
        <a:bodyPr/>
        <a:lstStyle/>
        <a:p>
          <a:r>
            <a:rPr lang="en-CA" sz="1600" b="1" dirty="0"/>
            <a:t>Administrative Procedures</a:t>
          </a:r>
        </a:p>
      </dgm:t>
    </dgm:pt>
    <dgm:pt modelId="{040C7DEF-4CA3-4E72-AD1A-8C85E523E041}" type="parTrans" cxnId="{8ED1FF07-CDBC-411D-8437-3C3D8C25C5A4}">
      <dgm:prSet/>
      <dgm:spPr/>
      <dgm:t>
        <a:bodyPr/>
        <a:lstStyle/>
        <a:p>
          <a:endParaRPr lang="en-CA" sz="1600"/>
        </a:p>
      </dgm:t>
    </dgm:pt>
    <dgm:pt modelId="{B4ECDBC1-286D-4735-BB5D-8F088E092DBE}" type="sibTrans" cxnId="{8ED1FF07-CDBC-411D-8437-3C3D8C25C5A4}">
      <dgm:prSet/>
      <dgm:spPr/>
      <dgm:t>
        <a:bodyPr/>
        <a:lstStyle/>
        <a:p>
          <a:endParaRPr lang="en-CA" sz="1600"/>
        </a:p>
      </dgm:t>
    </dgm:pt>
    <dgm:pt modelId="{E9D697B9-92F0-4A5C-96CF-2D73BCD2C459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spcBef>
              <a:spcPct val="0"/>
            </a:spcBef>
          </a:pPr>
          <a:endParaRPr lang="en-CA" sz="1600" dirty="0"/>
        </a:p>
      </dgm:t>
    </dgm:pt>
    <dgm:pt modelId="{44EBE12A-0C3C-4543-AC08-0932C4C245ED}" type="parTrans" cxnId="{BC266F0F-A270-4AAE-AE52-391A3CADA1F4}">
      <dgm:prSet/>
      <dgm:spPr/>
      <dgm:t>
        <a:bodyPr/>
        <a:lstStyle/>
        <a:p>
          <a:endParaRPr lang="en-CA" sz="1600"/>
        </a:p>
      </dgm:t>
    </dgm:pt>
    <dgm:pt modelId="{1F9262EE-5C70-44F8-A5B1-B01689FFC867}" type="sibTrans" cxnId="{BC266F0F-A270-4AAE-AE52-391A3CADA1F4}">
      <dgm:prSet/>
      <dgm:spPr/>
      <dgm:t>
        <a:bodyPr/>
        <a:lstStyle/>
        <a:p>
          <a:endParaRPr lang="en-CA" sz="1600"/>
        </a:p>
      </dgm:t>
    </dgm:pt>
    <dgm:pt modelId="{C4099D6A-8CE5-4548-93C3-1E16BE1C09A6}">
      <dgm:prSet phldrT="[Text]" custT="1"/>
      <dgm:spPr>
        <a:solidFill>
          <a:srgbClr val="92D050"/>
        </a:solidFill>
        <a:ln>
          <a:solidFill>
            <a:srgbClr val="649B28"/>
          </a:solidFill>
        </a:ln>
      </dgm:spPr>
      <dgm:t>
        <a:bodyPr/>
        <a:lstStyle/>
        <a:p>
          <a:r>
            <a:rPr lang="en-CA" sz="1600" b="1" dirty="0"/>
            <a:t>Standard Setting</a:t>
          </a:r>
        </a:p>
      </dgm:t>
    </dgm:pt>
    <dgm:pt modelId="{26DF9509-7203-4BFB-AE68-90BB3B417E99}" type="parTrans" cxnId="{429253BA-4B63-4B53-BB53-C474C4988491}">
      <dgm:prSet/>
      <dgm:spPr/>
      <dgm:t>
        <a:bodyPr/>
        <a:lstStyle/>
        <a:p>
          <a:endParaRPr lang="en-CA" sz="1600"/>
        </a:p>
      </dgm:t>
    </dgm:pt>
    <dgm:pt modelId="{D339F1F8-F814-4C91-ABCF-B8E9640F86E3}" type="sibTrans" cxnId="{429253BA-4B63-4B53-BB53-C474C4988491}">
      <dgm:prSet/>
      <dgm:spPr/>
      <dgm:t>
        <a:bodyPr/>
        <a:lstStyle/>
        <a:p>
          <a:endParaRPr lang="en-CA" sz="1600"/>
        </a:p>
      </dgm:t>
    </dgm:pt>
    <dgm:pt modelId="{0DB399C0-7699-4C19-AD0F-359E6E81F31E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CA" sz="1600" dirty="0"/>
            <a:t>Standard Setting Procedures</a:t>
          </a:r>
        </a:p>
      </dgm:t>
    </dgm:pt>
    <dgm:pt modelId="{48DE42E7-7084-41AD-8C4A-F3BCD5DE2777}" type="parTrans" cxnId="{00074C3F-D8AE-4D3B-B86B-3869409E7DD1}">
      <dgm:prSet/>
      <dgm:spPr/>
      <dgm:t>
        <a:bodyPr/>
        <a:lstStyle/>
        <a:p>
          <a:endParaRPr lang="en-CA" sz="1600"/>
        </a:p>
      </dgm:t>
    </dgm:pt>
    <dgm:pt modelId="{5492EA0A-A76D-4322-800D-A309530FEEEC}" type="sibTrans" cxnId="{00074C3F-D8AE-4D3B-B86B-3869409E7DD1}">
      <dgm:prSet/>
      <dgm:spPr/>
      <dgm:t>
        <a:bodyPr/>
        <a:lstStyle/>
        <a:p>
          <a:endParaRPr lang="en-CA" sz="1600"/>
        </a:p>
      </dgm:t>
    </dgm:pt>
    <dgm:pt modelId="{7657384A-EE9F-4B2F-86DC-A2772CF72963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CA" sz="1600" dirty="0"/>
            <a:t>Forest Management Standards</a:t>
          </a:r>
        </a:p>
      </dgm:t>
    </dgm:pt>
    <dgm:pt modelId="{8EDFD61D-A75B-4529-8C86-7B6F92900E80}" type="parTrans" cxnId="{88B0CADB-179A-45FD-BC88-989C98E246CF}">
      <dgm:prSet/>
      <dgm:spPr/>
      <dgm:t>
        <a:bodyPr/>
        <a:lstStyle/>
        <a:p>
          <a:endParaRPr lang="en-CA" sz="1600"/>
        </a:p>
      </dgm:t>
    </dgm:pt>
    <dgm:pt modelId="{40265B62-275D-41B4-A255-8AB2997D3386}" type="sibTrans" cxnId="{88B0CADB-179A-45FD-BC88-989C98E246CF}">
      <dgm:prSet/>
      <dgm:spPr/>
      <dgm:t>
        <a:bodyPr/>
        <a:lstStyle/>
        <a:p>
          <a:endParaRPr lang="en-CA" sz="1600"/>
        </a:p>
      </dgm:t>
    </dgm:pt>
    <dgm:pt modelId="{296F495C-7CB3-4241-A7A5-654BF8006C9E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en-CA" sz="1600" dirty="0"/>
        </a:p>
      </dgm:t>
    </dgm:pt>
    <dgm:pt modelId="{48442882-8394-49ED-86E4-21601B514ADD}" type="parTrans" cxnId="{1F55AD8E-5125-4A1B-97B0-CB91A4A8C65C}">
      <dgm:prSet/>
      <dgm:spPr/>
      <dgm:t>
        <a:bodyPr/>
        <a:lstStyle/>
        <a:p>
          <a:endParaRPr lang="en-CA" sz="1600"/>
        </a:p>
      </dgm:t>
    </dgm:pt>
    <dgm:pt modelId="{AAD275A6-675A-4F7C-995D-9F123A42454C}" type="sibTrans" cxnId="{1F55AD8E-5125-4A1B-97B0-CB91A4A8C65C}">
      <dgm:prSet/>
      <dgm:spPr/>
      <dgm:t>
        <a:bodyPr/>
        <a:lstStyle/>
        <a:p>
          <a:endParaRPr lang="en-CA" sz="1600"/>
        </a:p>
      </dgm:t>
    </dgm:pt>
    <dgm:pt modelId="{97D07D70-DD48-4219-BAC7-688BED7560E9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en-CA" sz="1600" dirty="0"/>
            <a:t>Notification of CBs</a:t>
          </a:r>
        </a:p>
      </dgm:t>
    </dgm:pt>
    <dgm:pt modelId="{0D7C9F6C-5BF7-4C7F-B4B4-66762483E761}" type="parTrans" cxnId="{AEFC6524-45EB-4DB0-9AEB-FDD6E892E753}">
      <dgm:prSet/>
      <dgm:spPr/>
      <dgm:t>
        <a:bodyPr/>
        <a:lstStyle/>
        <a:p>
          <a:endParaRPr lang="en-CA" sz="1600"/>
        </a:p>
      </dgm:t>
    </dgm:pt>
    <dgm:pt modelId="{FC5B5CC8-DB15-4562-9989-5316B9E96AA9}" type="sibTrans" cxnId="{AEFC6524-45EB-4DB0-9AEB-FDD6E892E753}">
      <dgm:prSet/>
      <dgm:spPr/>
      <dgm:t>
        <a:bodyPr/>
        <a:lstStyle/>
        <a:p>
          <a:endParaRPr lang="en-CA" sz="1600"/>
        </a:p>
      </dgm:t>
    </dgm:pt>
    <dgm:pt modelId="{FE6736AC-B1B4-4E25-8B63-2A03703A63B3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CA" sz="1600" dirty="0"/>
            <a:t>Certification and Accreditation Procedures</a:t>
          </a:r>
        </a:p>
      </dgm:t>
    </dgm:pt>
    <dgm:pt modelId="{0E141E22-5286-4704-ADC1-6D90613CB963}" type="parTrans" cxnId="{B55F525D-1A61-4312-8368-CDEEDF1C44A8}">
      <dgm:prSet/>
      <dgm:spPr/>
      <dgm:t>
        <a:bodyPr/>
        <a:lstStyle/>
        <a:p>
          <a:endParaRPr lang="en-CA" sz="1600"/>
        </a:p>
      </dgm:t>
    </dgm:pt>
    <dgm:pt modelId="{3DD6A0F0-3664-4D85-BB14-C66511E8C04D}" type="sibTrans" cxnId="{B55F525D-1A61-4312-8368-CDEEDF1C44A8}">
      <dgm:prSet/>
      <dgm:spPr/>
      <dgm:t>
        <a:bodyPr/>
        <a:lstStyle/>
        <a:p>
          <a:endParaRPr lang="en-CA" sz="1600"/>
        </a:p>
      </dgm:t>
    </dgm:pt>
    <dgm:pt modelId="{A9BB49AD-1619-48B1-A2D5-099F0AC1591E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en-CA" sz="1600" dirty="0"/>
        </a:p>
      </dgm:t>
    </dgm:pt>
    <dgm:pt modelId="{17D962D6-2422-452C-9485-98F3C15CA17D}" type="parTrans" cxnId="{84ABE7C4-C4B7-4803-9867-23E9866A22C8}">
      <dgm:prSet/>
      <dgm:spPr/>
      <dgm:t>
        <a:bodyPr/>
        <a:lstStyle/>
        <a:p>
          <a:endParaRPr lang="en-CA" sz="1600"/>
        </a:p>
      </dgm:t>
    </dgm:pt>
    <dgm:pt modelId="{40CC8FF1-4016-431B-937B-B961711971B0}" type="sibTrans" cxnId="{84ABE7C4-C4B7-4803-9867-23E9866A22C8}">
      <dgm:prSet/>
      <dgm:spPr/>
      <dgm:t>
        <a:bodyPr/>
        <a:lstStyle/>
        <a:p>
          <a:endParaRPr lang="en-CA" sz="1600"/>
        </a:p>
      </dgm:t>
    </dgm:pt>
    <dgm:pt modelId="{0BB003CA-A01B-4461-9D98-AE6F3E37903C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en-CA" sz="1600" dirty="0"/>
        </a:p>
      </dgm:t>
    </dgm:pt>
    <dgm:pt modelId="{7768B926-BB62-4C3A-B71C-0BF3FDD39D66}" type="parTrans" cxnId="{8BB3393F-B618-4881-9A74-A8CE577FA74C}">
      <dgm:prSet/>
      <dgm:spPr/>
      <dgm:t>
        <a:bodyPr/>
        <a:lstStyle/>
        <a:p>
          <a:endParaRPr lang="en-CA" sz="1600"/>
        </a:p>
      </dgm:t>
    </dgm:pt>
    <dgm:pt modelId="{EC73422C-8378-4E94-85C5-35BA1FACBF20}" type="sibTrans" cxnId="{8BB3393F-B618-4881-9A74-A8CE577FA74C}">
      <dgm:prSet/>
      <dgm:spPr/>
      <dgm:t>
        <a:bodyPr/>
        <a:lstStyle/>
        <a:p>
          <a:endParaRPr lang="en-CA" sz="1600"/>
        </a:p>
      </dgm:t>
    </dgm:pt>
    <dgm:pt modelId="{709E032C-19B7-4E33-A459-1CDDEDD5D230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en-CA" sz="1600" dirty="0"/>
        </a:p>
      </dgm:t>
    </dgm:pt>
    <dgm:pt modelId="{84680A85-FBC2-4565-AE9E-0703E6B8FAF9}" type="parTrans" cxnId="{AC590551-E579-410F-B7ED-742918D77DAF}">
      <dgm:prSet/>
      <dgm:spPr/>
      <dgm:t>
        <a:bodyPr/>
        <a:lstStyle/>
        <a:p>
          <a:endParaRPr lang="fr-CH"/>
        </a:p>
      </dgm:t>
    </dgm:pt>
    <dgm:pt modelId="{AF4E543B-E64A-4CE7-82A9-D9B73F187FA5}" type="sibTrans" cxnId="{AC590551-E579-410F-B7ED-742918D77DAF}">
      <dgm:prSet/>
      <dgm:spPr/>
      <dgm:t>
        <a:bodyPr/>
        <a:lstStyle/>
        <a:p>
          <a:endParaRPr lang="fr-CH"/>
        </a:p>
      </dgm:t>
    </dgm:pt>
    <dgm:pt modelId="{B5AB459C-22F1-48EC-A87D-4A8C72E2AD37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CA" sz="1600" dirty="0"/>
            <a:t>Chain of Custody Standard</a:t>
          </a:r>
        </a:p>
      </dgm:t>
    </dgm:pt>
    <dgm:pt modelId="{8A1E4E56-5A3B-403D-868C-8469E5B33ADE}" type="parTrans" cxnId="{671631EE-A919-483E-BC08-8F16D2503BD0}">
      <dgm:prSet/>
      <dgm:spPr/>
      <dgm:t>
        <a:bodyPr/>
        <a:lstStyle/>
        <a:p>
          <a:endParaRPr lang="fr-CH"/>
        </a:p>
      </dgm:t>
    </dgm:pt>
    <dgm:pt modelId="{74F84B98-7C37-4454-811F-0E97A7C121F5}" type="sibTrans" cxnId="{671631EE-A919-483E-BC08-8F16D2503BD0}">
      <dgm:prSet/>
      <dgm:spPr/>
      <dgm:t>
        <a:bodyPr/>
        <a:lstStyle/>
        <a:p>
          <a:endParaRPr lang="fr-CH"/>
        </a:p>
      </dgm:t>
    </dgm:pt>
    <dgm:pt modelId="{9705A448-EF73-41FD-845C-C425E50C1925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en-CA" sz="1600" dirty="0"/>
        </a:p>
      </dgm:t>
    </dgm:pt>
    <dgm:pt modelId="{C332A2E4-9C85-46B8-9880-4AE0278E4FF5}" type="parTrans" cxnId="{B952F071-BFF2-4095-BFAF-3B2701EA7F6B}">
      <dgm:prSet/>
      <dgm:spPr/>
      <dgm:t>
        <a:bodyPr/>
        <a:lstStyle/>
        <a:p>
          <a:endParaRPr lang="fr-CH"/>
        </a:p>
      </dgm:t>
    </dgm:pt>
    <dgm:pt modelId="{2FEDB126-4345-47E3-B160-48A040BC995C}" type="sibTrans" cxnId="{B952F071-BFF2-4095-BFAF-3B2701EA7F6B}">
      <dgm:prSet/>
      <dgm:spPr/>
      <dgm:t>
        <a:bodyPr/>
        <a:lstStyle/>
        <a:p>
          <a:endParaRPr lang="fr-CH"/>
        </a:p>
      </dgm:t>
    </dgm:pt>
    <dgm:pt modelId="{0CC56F7F-78C6-4B42-9919-D2A840CF2B03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CA" sz="1600" dirty="0"/>
            <a:t>Group forest management certification procedures</a:t>
          </a:r>
        </a:p>
      </dgm:t>
    </dgm:pt>
    <dgm:pt modelId="{73CDD044-8A60-49A6-B090-E61A9F0B3E37}" type="parTrans" cxnId="{7E40A95B-4C00-4488-B4C2-A01670C2FD03}">
      <dgm:prSet/>
      <dgm:spPr/>
      <dgm:t>
        <a:bodyPr/>
        <a:lstStyle/>
        <a:p>
          <a:endParaRPr lang="fr-CH"/>
        </a:p>
      </dgm:t>
    </dgm:pt>
    <dgm:pt modelId="{5D93F696-E719-40E9-9D4A-15316A3343B8}" type="sibTrans" cxnId="{7E40A95B-4C00-4488-B4C2-A01670C2FD03}">
      <dgm:prSet/>
      <dgm:spPr/>
      <dgm:t>
        <a:bodyPr/>
        <a:lstStyle/>
        <a:p>
          <a:endParaRPr lang="fr-CH"/>
        </a:p>
      </dgm:t>
    </dgm:pt>
    <dgm:pt modelId="{7A099DCF-6250-4DBA-8477-D06F1F064FE3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en-CA" sz="1600" dirty="0"/>
        </a:p>
      </dgm:t>
    </dgm:pt>
    <dgm:pt modelId="{2523AC8C-EFAB-4909-A3CD-D7E5E3D292B9}" type="parTrans" cxnId="{CF76C859-934A-43A6-ADE8-4487DCA598DE}">
      <dgm:prSet/>
      <dgm:spPr/>
      <dgm:t>
        <a:bodyPr/>
        <a:lstStyle/>
        <a:p>
          <a:endParaRPr lang="fr-CH"/>
        </a:p>
      </dgm:t>
    </dgm:pt>
    <dgm:pt modelId="{AE7C6A72-B229-4286-AC58-F99AE7A5DA8C}" type="sibTrans" cxnId="{CF76C859-934A-43A6-ADE8-4487DCA598DE}">
      <dgm:prSet/>
      <dgm:spPr/>
      <dgm:t>
        <a:bodyPr/>
        <a:lstStyle/>
        <a:p>
          <a:endParaRPr lang="fr-CH"/>
        </a:p>
      </dgm:t>
    </dgm:pt>
    <dgm:pt modelId="{DCBE9A8D-B60F-4D22-92EC-BA40449B0903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en-CA" sz="1600" dirty="0"/>
            <a:t>Disputes &amp; complaints procedures</a:t>
          </a:r>
        </a:p>
      </dgm:t>
    </dgm:pt>
    <dgm:pt modelId="{1859BFD0-5E36-4710-8CED-A84CA9F937BA}" type="parTrans" cxnId="{78A5A332-C68D-4083-9772-922CED31942E}">
      <dgm:prSet/>
      <dgm:spPr/>
      <dgm:t>
        <a:bodyPr/>
        <a:lstStyle/>
        <a:p>
          <a:endParaRPr lang="fr-CH"/>
        </a:p>
      </dgm:t>
    </dgm:pt>
    <dgm:pt modelId="{DB39CCA0-9B93-46B1-AE95-BFCF2B0E0256}" type="sibTrans" cxnId="{78A5A332-C68D-4083-9772-922CED31942E}">
      <dgm:prSet/>
      <dgm:spPr/>
      <dgm:t>
        <a:bodyPr/>
        <a:lstStyle/>
        <a:p>
          <a:endParaRPr lang="fr-CH"/>
        </a:p>
      </dgm:t>
    </dgm:pt>
    <dgm:pt modelId="{393ECF59-3E8A-458F-BC54-ACF3E89B6E9B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en-CA" sz="1600" dirty="0"/>
            <a:t>Logo usage licensing </a:t>
          </a:r>
        </a:p>
      </dgm:t>
    </dgm:pt>
    <dgm:pt modelId="{EEC8A1E4-06DF-4D82-87BB-F21A0A0AA288}" type="parTrans" cxnId="{E96296F0-64E5-4C8A-8ED3-2F89B6698DCA}">
      <dgm:prSet/>
      <dgm:spPr/>
      <dgm:t>
        <a:bodyPr/>
        <a:lstStyle/>
        <a:p>
          <a:endParaRPr lang="fr-CH"/>
        </a:p>
      </dgm:t>
    </dgm:pt>
    <dgm:pt modelId="{25942D29-C2A8-42E2-8A87-0AF2C69C9D09}" type="sibTrans" cxnId="{E96296F0-64E5-4C8A-8ED3-2F89B6698DCA}">
      <dgm:prSet/>
      <dgm:spPr/>
      <dgm:t>
        <a:bodyPr/>
        <a:lstStyle/>
        <a:p>
          <a:endParaRPr lang="fr-CH"/>
        </a:p>
      </dgm:t>
    </dgm:pt>
    <dgm:pt modelId="{B2DAC5E9-7199-460F-9C44-B66616E5C9AE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endParaRPr lang="en-CA" sz="1600" dirty="0"/>
        </a:p>
      </dgm:t>
    </dgm:pt>
    <dgm:pt modelId="{A058F469-1360-4495-B068-4A66006DBA35}" type="parTrans" cxnId="{D77DF693-D960-452A-A081-D17F259F0400}">
      <dgm:prSet/>
      <dgm:spPr/>
      <dgm:t>
        <a:bodyPr/>
        <a:lstStyle/>
        <a:p>
          <a:endParaRPr lang="fr-CH"/>
        </a:p>
      </dgm:t>
    </dgm:pt>
    <dgm:pt modelId="{1477F4DF-9191-4ADE-9C35-157D7ECB1790}" type="sibTrans" cxnId="{D77DF693-D960-452A-A081-D17F259F0400}">
      <dgm:prSet/>
      <dgm:spPr/>
      <dgm:t>
        <a:bodyPr/>
        <a:lstStyle/>
        <a:p>
          <a:endParaRPr lang="fr-CH"/>
        </a:p>
      </dgm:t>
    </dgm:pt>
    <dgm:pt modelId="{5087792E-F748-4124-9B84-08592303F581}">
      <dgm:prSet phldrT="[Text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endParaRPr lang="en-CA" sz="1600" dirty="0"/>
        </a:p>
      </dgm:t>
    </dgm:pt>
    <dgm:pt modelId="{60FFA2CA-9DF5-438A-B952-BF91D08D2E1F}" type="parTrans" cxnId="{EBB8B804-57A4-4D1C-87D1-4C48977D0DE3}">
      <dgm:prSet/>
      <dgm:spPr/>
      <dgm:t>
        <a:bodyPr/>
        <a:lstStyle/>
        <a:p>
          <a:endParaRPr lang="fr-CH"/>
        </a:p>
      </dgm:t>
    </dgm:pt>
    <dgm:pt modelId="{7DDAD4FC-6483-428D-B64A-551CCAD5A48F}" type="sibTrans" cxnId="{EBB8B804-57A4-4D1C-87D1-4C48977D0DE3}">
      <dgm:prSet/>
      <dgm:spPr/>
      <dgm:t>
        <a:bodyPr/>
        <a:lstStyle/>
        <a:p>
          <a:endParaRPr lang="fr-CH"/>
        </a:p>
      </dgm:t>
    </dgm:pt>
    <dgm:pt modelId="{1BCB36CC-DE24-4AE4-94A3-A2EAAAA1F134}" type="pres">
      <dgm:prSet presAssocID="{3C13E612-7E16-4781-9C33-540CE5117F00}" presName="Name0" presStyleCnt="0">
        <dgm:presLayoutVars>
          <dgm:dir/>
          <dgm:animLvl val="lvl"/>
          <dgm:resizeHandles val="exact"/>
        </dgm:presLayoutVars>
      </dgm:prSet>
      <dgm:spPr/>
    </dgm:pt>
    <dgm:pt modelId="{2C15C3E1-E368-4A9D-8C3A-2AA6ABAE3C01}" type="pres">
      <dgm:prSet presAssocID="{C4099D6A-8CE5-4548-93C3-1E16BE1C09A6}" presName="composite" presStyleCnt="0"/>
      <dgm:spPr/>
    </dgm:pt>
    <dgm:pt modelId="{CB0792C4-46DD-4503-86A6-E0142B2FDA33}" type="pres">
      <dgm:prSet presAssocID="{C4099D6A-8CE5-4548-93C3-1E16BE1C09A6}" presName="parTx" presStyleLbl="alignNode1" presStyleIdx="0" presStyleCnt="3" custScaleX="118842" custLinFactNeighborX="-206" custLinFactNeighborY="2281">
        <dgm:presLayoutVars>
          <dgm:chMax val="0"/>
          <dgm:chPref val="0"/>
          <dgm:bulletEnabled val="1"/>
        </dgm:presLayoutVars>
      </dgm:prSet>
      <dgm:spPr/>
    </dgm:pt>
    <dgm:pt modelId="{791EC4A7-6249-4A9F-95A4-9C3E3BAB97DB}" type="pres">
      <dgm:prSet presAssocID="{C4099D6A-8CE5-4548-93C3-1E16BE1C09A6}" presName="desTx" presStyleLbl="alignAccFollowNode1" presStyleIdx="0" presStyleCnt="3" custScaleX="118842">
        <dgm:presLayoutVars>
          <dgm:bulletEnabled val="1"/>
        </dgm:presLayoutVars>
      </dgm:prSet>
      <dgm:spPr/>
    </dgm:pt>
    <dgm:pt modelId="{423B48CB-19DC-4B77-9029-836F9D190AB6}" type="pres">
      <dgm:prSet presAssocID="{D339F1F8-F814-4C91-ABCF-B8E9640F86E3}" presName="space" presStyleCnt="0"/>
      <dgm:spPr/>
    </dgm:pt>
    <dgm:pt modelId="{9D692AE0-7F37-44A0-B911-5E1E8D41041E}" type="pres">
      <dgm:prSet presAssocID="{33B51663-5B78-4C86-9088-18A446386F0A}" presName="composite" presStyleCnt="0"/>
      <dgm:spPr/>
    </dgm:pt>
    <dgm:pt modelId="{076065C7-1252-49D7-A170-FA08FDFD8A95}" type="pres">
      <dgm:prSet presAssocID="{33B51663-5B78-4C86-9088-18A446386F0A}" presName="parTx" presStyleLbl="alignNode1" presStyleIdx="1" presStyleCnt="3" custScaleX="121672">
        <dgm:presLayoutVars>
          <dgm:chMax val="0"/>
          <dgm:chPref val="0"/>
          <dgm:bulletEnabled val="1"/>
        </dgm:presLayoutVars>
      </dgm:prSet>
      <dgm:spPr/>
    </dgm:pt>
    <dgm:pt modelId="{4D5B9AA1-8588-48FA-B363-997D2B332EC3}" type="pres">
      <dgm:prSet presAssocID="{33B51663-5B78-4C86-9088-18A446386F0A}" presName="desTx" presStyleLbl="alignAccFollowNode1" presStyleIdx="1" presStyleCnt="3" custScaleX="121672">
        <dgm:presLayoutVars>
          <dgm:bulletEnabled val="1"/>
        </dgm:presLayoutVars>
      </dgm:prSet>
      <dgm:spPr/>
    </dgm:pt>
    <dgm:pt modelId="{42FABE7F-8967-4B11-A0DC-A82A9F6D981C}" type="pres">
      <dgm:prSet presAssocID="{9C584C95-C8CC-43DF-B151-8AC3636EB966}" presName="space" presStyleCnt="0"/>
      <dgm:spPr/>
    </dgm:pt>
    <dgm:pt modelId="{945C864A-FE44-4096-82D9-D51F774461F1}" type="pres">
      <dgm:prSet presAssocID="{D07DCED9-C248-4431-A187-FA660683D6AB}" presName="composite" presStyleCnt="0"/>
      <dgm:spPr/>
    </dgm:pt>
    <dgm:pt modelId="{181EC133-6037-4F79-AFCD-5536C86D4002}" type="pres">
      <dgm:prSet presAssocID="{D07DCED9-C248-4431-A187-FA660683D6AB}" presName="parTx" presStyleLbl="alignNode1" presStyleIdx="2" presStyleCnt="3" custScaleX="125332">
        <dgm:presLayoutVars>
          <dgm:chMax val="0"/>
          <dgm:chPref val="0"/>
          <dgm:bulletEnabled val="1"/>
        </dgm:presLayoutVars>
      </dgm:prSet>
      <dgm:spPr/>
    </dgm:pt>
    <dgm:pt modelId="{C0D2799E-E1CA-48AA-967C-1D44F6487E42}" type="pres">
      <dgm:prSet presAssocID="{D07DCED9-C248-4431-A187-FA660683D6AB}" presName="desTx" presStyleLbl="alignAccFollowNode1" presStyleIdx="2" presStyleCnt="3" custScaleX="124087" custLinFactNeighborX="636" custLinFactNeighborY="-10">
        <dgm:presLayoutVars>
          <dgm:bulletEnabled val="1"/>
        </dgm:presLayoutVars>
      </dgm:prSet>
      <dgm:spPr/>
    </dgm:pt>
  </dgm:ptLst>
  <dgm:cxnLst>
    <dgm:cxn modelId="{F3FCCA01-9207-4099-8756-73F1E0E1BA5E}" type="presOf" srcId="{B5AB459C-22F1-48EC-A87D-4A8C72E2AD37}" destId="{791EC4A7-6249-4A9F-95A4-9C3E3BAB97DB}" srcOrd="0" destOrd="4" presId="urn:microsoft.com/office/officeart/2005/8/layout/hList1"/>
    <dgm:cxn modelId="{EBB8B804-57A4-4D1C-87D1-4C48977D0DE3}" srcId="{D07DCED9-C248-4431-A187-FA660683D6AB}" destId="{5087792E-F748-4124-9B84-08592303F581}" srcOrd="3" destOrd="0" parTransId="{60FFA2CA-9DF5-438A-B952-BF91D08D2E1F}" sibTransId="{7DDAD4FC-6483-428D-B64A-551CCAD5A48F}"/>
    <dgm:cxn modelId="{8ED1FF07-CDBC-411D-8437-3C3D8C25C5A4}" srcId="{3C13E612-7E16-4781-9C33-540CE5117F00}" destId="{D07DCED9-C248-4431-A187-FA660683D6AB}" srcOrd="2" destOrd="0" parTransId="{040C7DEF-4CA3-4E72-AD1A-8C85E523E041}" sibTransId="{B4ECDBC1-286D-4735-BB5D-8F088E092DBE}"/>
    <dgm:cxn modelId="{8865880E-7693-4EE3-8F41-50C5CEA5D0C4}" type="presOf" srcId="{709E032C-19B7-4E33-A459-1CDDEDD5D230}" destId="{791EC4A7-6249-4A9F-95A4-9C3E3BAB97DB}" srcOrd="0" destOrd="1" presId="urn:microsoft.com/office/officeart/2005/8/layout/hList1"/>
    <dgm:cxn modelId="{BC266F0F-A270-4AAE-AE52-391A3CADA1F4}" srcId="{D07DCED9-C248-4431-A187-FA660683D6AB}" destId="{E9D697B9-92F0-4A5C-96CF-2D73BCD2C459}" srcOrd="5" destOrd="0" parTransId="{44EBE12A-0C3C-4543-AC08-0932C4C245ED}" sibTransId="{1F9262EE-5C70-44F8-A5B1-B01689FFC867}"/>
    <dgm:cxn modelId="{BC1B8415-B134-4FA2-AA04-1A82B031A183}" type="presOf" srcId="{33B51663-5B78-4C86-9088-18A446386F0A}" destId="{076065C7-1252-49D7-A170-FA08FDFD8A95}" srcOrd="0" destOrd="0" presId="urn:microsoft.com/office/officeart/2005/8/layout/hList1"/>
    <dgm:cxn modelId="{50A6EA15-5885-429B-B4EE-7BF882ABB4CD}" type="presOf" srcId="{393ECF59-3E8A-458F-BC54-ACF3E89B6E9B}" destId="{C0D2799E-E1CA-48AA-967C-1D44F6487E42}" srcOrd="0" destOrd="4" presId="urn:microsoft.com/office/officeart/2005/8/layout/hList1"/>
    <dgm:cxn modelId="{AEFC6524-45EB-4DB0-9AEB-FDD6E892E753}" srcId="{D07DCED9-C248-4431-A187-FA660683D6AB}" destId="{97D07D70-DD48-4219-BAC7-688BED7560E9}" srcOrd="0" destOrd="0" parTransId="{0D7C9F6C-5BF7-4C7F-B4B4-66762483E761}" sibTransId="{FC5B5CC8-DB15-4562-9989-5316B9E96AA9}"/>
    <dgm:cxn modelId="{78A5A332-C68D-4083-9772-922CED31942E}" srcId="{D07DCED9-C248-4431-A187-FA660683D6AB}" destId="{DCBE9A8D-B60F-4D22-92EC-BA40449B0903}" srcOrd="2" destOrd="0" parTransId="{1859BFD0-5E36-4710-8CED-A84CA9F937BA}" sibTransId="{DB39CCA0-9B93-46B1-AE95-BFCF2B0E0256}"/>
    <dgm:cxn modelId="{4A418333-5C74-43A2-A66B-1E3407B3C95F}" type="presOf" srcId="{296F495C-7CB3-4241-A7A5-654BF8006C9E}" destId="{791EC4A7-6249-4A9F-95A4-9C3E3BAB97DB}" srcOrd="0" destOrd="6" presId="urn:microsoft.com/office/officeart/2005/8/layout/hList1"/>
    <dgm:cxn modelId="{1866C735-A199-48F2-841B-2DEB288B3CD0}" type="presOf" srcId="{DCBE9A8D-B60F-4D22-92EC-BA40449B0903}" destId="{C0D2799E-E1CA-48AA-967C-1D44F6487E42}" srcOrd="0" destOrd="2" presId="urn:microsoft.com/office/officeart/2005/8/layout/hList1"/>
    <dgm:cxn modelId="{8BB3393F-B618-4881-9A74-A8CE577FA74C}" srcId="{33B51663-5B78-4C86-9088-18A446386F0A}" destId="{0BB003CA-A01B-4461-9D98-AE6F3E37903C}" srcOrd="3" destOrd="0" parTransId="{7768B926-BB62-4C3A-B71C-0BF3FDD39D66}" sibTransId="{EC73422C-8378-4E94-85C5-35BA1FACBF20}"/>
    <dgm:cxn modelId="{00074C3F-D8AE-4D3B-B86B-3869409E7DD1}" srcId="{C4099D6A-8CE5-4548-93C3-1E16BE1C09A6}" destId="{0DB399C0-7699-4C19-AD0F-359E6E81F31E}" srcOrd="0" destOrd="0" parTransId="{48DE42E7-7084-41AD-8C4A-F3BCD5DE2777}" sibTransId="{5492EA0A-A76D-4322-800D-A309530FEEEC}"/>
    <dgm:cxn modelId="{7E40A95B-4C00-4488-B4C2-A01670C2FD03}" srcId="{33B51663-5B78-4C86-9088-18A446386F0A}" destId="{0CC56F7F-78C6-4B42-9919-D2A840CF2B03}" srcOrd="2" destOrd="0" parTransId="{73CDD044-8A60-49A6-B090-E61A9F0B3E37}" sibTransId="{5D93F696-E719-40E9-9D4A-15316A3343B8}"/>
    <dgm:cxn modelId="{B55F525D-1A61-4312-8368-CDEEDF1C44A8}" srcId="{33B51663-5B78-4C86-9088-18A446386F0A}" destId="{FE6736AC-B1B4-4E25-8B63-2A03703A63B3}" srcOrd="0" destOrd="0" parTransId="{0E141E22-5286-4704-ADC1-6D90613CB963}" sibTransId="{3DD6A0F0-3664-4D85-BB14-C66511E8C04D}"/>
    <dgm:cxn modelId="{CD4FFE5D-4E4F-495C-BB50-D9B2917058F0}" type="presOf" srcId="{D07DCED9-C248-4431-A187-FA660683D6AB}" destId="{181EC133-6037-4F79-AFCD-5536C86D4002}" srcOrd="0" destOrd="0" presId="urn:microsoft.com/office/officeart/2005/8/layout/hList1"/>
    <dgm:cxn modelId="{CAD67843-5130-4778-AE3D-D88878B75CAB}" type="presOf" srcId="{B2DAC5E9-7199-460F-9C44-B66616E5C9AE}" destId="{C0D2799E-E1CA-48AA-967C-1D44F6487E42}" srcOrd="0" destOrd="1" presId="urn:microsoft.com/office/officeart/2005/8/layout/hList1"/>
    <dgm:cxn modelId="{36DB1B44-96F8-49AA-9E3E-79E0C98A32B8}" type="presOf" srcId="{C4099D6A-8CE5-4548-93C3-1E16BE1C09A6}" destId="{CB0792C4-46DD-4503-86A6-E0142B2FDA33}" srcOrd="0" destOrd="0" presId="urn:microsoft.com/office/officeart/2005/8/layout/hList1"/>
    <dgm:cxn modelId="{74382067-5985-4A76-9393-C5B4D3CC1E60}" type="presOf" srcId="{7657384A-EE9F-4B2F-86DC-A2772CF72963}" destId="{791EC4A7-6249-4A9F-95A4-9C3E3BAB97DB}" srcOrd="0" destOrd="2" presId="urn:microsoft.com/office/officeart/2005/8/layout/hList1"/>
    <dgm:cxn modelId="{CA207D6E-6171-4F8E-8EFC-6A79855B332C}" type="presOf" srcId="{97D07D70-DD48-4219-BAC7-688BED7560E9}" destId="{C0D2799E-E1CA-48AA-967C-1D44F6487E42}" srcOrd="0" destOrd="0" presId="urn:microsoft.com/office/officeart/2005/8/layout/hList1"/>
    <dgm:cxn modelId="{AC628E6E-516C-4D86-BF4E-9AE10FCE29C7}" type="presOf" srcId="{3C13E612-7E16-4781-9C33-540CE5117F00}" destId="{1BCB36CC-DE24-4AE4-94A3-A2EAAAA1F134}" srcOrd="0" destOrd="0" presId="urn:microsoft.com/office/officeart/2005/8/layout/hList1"/>
    <dgm:cxn modelId="{AC590551-E579-410F-B7ED-742918D77DAF}" srcId="{C4099D6A-8CE5-4548-93C3-1E16BE1C09A6}" destId="{709E032C-19B7-4E33-A459-1CDDEDD5D230}" srcOrd="1" destOrd="0" parTransId="{84680A85-FBC2-4565-AE9E-0703E6B8FAF9}" sibTransId="{AF4E543B-E64A-4CE7-82A9-D9B73F187FA5}"/>
    <dgm:cxn modelId="{B952F071-BFF2-4095-BFAF-3B2701EA7F6B}" srcId="{C4099D6A-8CE5-4548-93C3-1E16BE1C09A6}" destId="{9705A448-EF73-41FD-845C-C425E50C1925}" srcOrd="3" destOrd="0" parTransId="{C332A2E4-9C85-46B8-9880-4AE0278E4FF5}" sibTransId="{2FEDB126-4345-47E3-B160-48A040BC995C}"/>
    <dgm:cxn modelId="{A1885B74-7C63-49F1-9ACE-523A0EB4F7D3}" type="presOf" srcId="{E9D697B9-92F0-4A5C-96CF-2D73BCD2C459}" destId="{C0D2799E-E1CA-48AA-967C-1D44F6487E42}" srcOrd="0" destOrd="5" presId="urn:microsoft.com/office/officeart/2005/8/layout/hList1"/>
    <dgm:cxn modelId="{4ED5FE56-E487-4DE5-98A9-B0D3F74A33E2}" type="presOf" srcId="{A9BB49AD-1619-48B1-A2D5-099F0AC1591E}" destId="{791EC4A7-6249-4A9F-95A4-9C3E3BAB97DB}" srcOrd="0" destOrd="5" presId="urn:microsoft.com/office/officeart/2005/8/layout/hList1"/>
    <dgm:cxn modelId="{CF76C859-934A-43A6-ADE8-4487DCA598DE}" srcId="{33B51663-5B78-4C86-9088-18A446386F0A}" destId="{7A099DCF-6250-4DBA-8477-D06F1F064FE3}" srcOrd="1" destOrd="0" parTransId="{2523AC8C-EFAB-4909-A3CD-D7E5E3D292B9}" sibTransId="{AE7C6A72-B229-4286-AC58-F99AE7A5DA8C}"/>
    <dgm:cxn modelId="{D13B2F86-C681-48ED-80DD-6F1E680250D7}" type="presOf" srcId="{0BB003CA-A01B-4461-9D98-AE6F3E37903C}" destId="{4D5B9AA1-8588-48FA-B363-997D2B332EC3}" srcOrd="0" destOrd="3" presId="urn:microsoft.com/office/officeart/2005/8/layout/hList1"/>
    <dgm:cxn modelId="{1F55AD8E-5125-4A1B-97B0-CB91A4A8C65C}" srcId="{C4099D6A-8CE5-4548-93C3-1E16BE1C09A6}" destId="{296F495C-7CB3-4241-A7A5-654BF8006C9E}" srcOrd="6" destOrd="0" parTransId="{48442882-8394-49ED-86E4-21601B514ADD}" sibTransId="{AAD275A6-675A-4F7C-995D-9F123A42454C}"/>
    <dgm:cxn modelId="{4DB16E8F-6EA9-4E9B-A20F-D2E7F9654873}" type="presOf" srcId="{7A099DCF-6250-4DBA-8477-D06F1F064FE3}" destId="{4D5B9AA1-8588-48FA-B363-997D2B332EC3}" srcOrd="0" destOrd="1" presId="urn:microsoft.com/office/officeart/2005/8/layout/hList1"/>
    <dgm:cxn modelId="{D77DF693-D960-452A-A081-D17F259F0400}" srcId="{D07DCED9-C248-4431-A187-FA660683D6AB}" destId="{B2DAC5E9-7199-460F-9C44-B66616E5C9AE}" srcOrd="1" destOrd="0" parTransId="{A058F469-1360-4495-B068-4A66006DBA35}" sibTransId="{1477F4DF-9191-4ADE-9C35-157D7ECB1790}"/>
    <dgm:cxn modelId="{57E14C94-A505-4EB3-B839-B673812C64B7}" type="presOf" srcId="{FE6736AC-B1B4-4E25-8B63-2A03703A63B3}" destId="{4D5B9AA1-8588-48FA-B363-997D2B332EC3}" srcOrd="0" destOrd="0" presId="urn:microsoft.com/office/officeart/2005/8/layout/hList1"/>
    <dgm:cxn modelId="{BEF5779D-68FD-43E7-B7D9-CD6BDD07BE5F}" type="presOf" srcId="{0DB399C0-7699-4C19-AD0F-359E6E81F31E}" destId="{791EC4A7-6249-4A9F-95A4-9C3E3BAB97DB}" srcOrd="0" destOrd="0" presId="urn:microsoft.com/office/officeart/2005/8/layout/hList1"/>
    <dgm:cxn modelId="{2730EFB7-773C-4804-85FE-16290E6414E6}" srcId="{3C13E612-7E16-4781-9C33-540CE5117F00}" destId="{33B51663-5B78-4C86-9088-18A446386F0A}" srcOrd="1" destOrd="0" parTransId="{B40C3C53-E4A9-4940-8ABB-5565413B2CCB}" sibTransId="{9C584C95-C8CC-43DF-B151-8AC3636EB966}"/>
    <dgm:cxn modelId="{429253BA-4B63-4B53-BB53-C474C4988491}" srcId="{3C13E612-7E16-4781-9C33-540CE5117F00}" destId="{C4099D6A-8CE5-4548-93C3-1E16BE1C09A6}" srcOrd="0" destOrd="0" parTransId="{26DF9509-7203-4BFB-AE68-90BB3B417E99}" sibTransId="{D339F1F8-F814-4C91-ABCF-B8E9640F86E3}"/>
    <dgm:cxn modelId="{5E3CA4BD-F2B8-4E86-8B3B-C5327F7E4319}" type="presOf" srcId="{0CC56F7F-78C6-4B42-9919-D2A840CF2B03}" destId="{4D5B9AA1-8588-48FA-B363-997D2B332EC3}" srcOrd="0" destOrd="2" presId="urn:microsoft.com/office/officeart/2005/8/layout/hList1"/>
    <dgm:cxn modelId="{84ABE7C4-C4B7-4803-9867-23E9866A22C8}" srcId="{C4099D6A-8CE5-4548-93C3-1E16BE1C09A6}" destId="{A9BB49AD-1619-48B1-A2D5-099F0AC1591E}" srcOrd="5" destOrd="0" parTransId="{17D962D6-2422-452C-9485-98F3C15CA17D}" sibTransId="{40CC8FF1-4016-431B-937B-B961711971B0}"/>
    <dgm:cxn modelId="{88B0CADB-179A-45FD-BC88-989C98E246CF}" srcId="{C4099D6A-8CE5-4548-93C3-1E16BE1C09A6}" destId="{7657384A-EE9F-4B2F-86DC-A2772CF72963}" srcOrd="2" destOrd="0" parTransId="{8EDFD61D-A75B-4529-8C86-7B6F92900E80}" sibTransId="{40265B62-275D-41B4-A255-8AB2997D3386}"/>
    <dgm:cxn modelId="{CA49BEE6-1754-48F5-A25C-7550969C7FFF}" type="presOf" srcId="{9705A448-EF73-41FD-845C-C425E50C1925}" destId="{791EC4A7-6249-4A9F-95A4-9C3E3BAB97DB}" srcOrd="0" destOrd="3" presId="urn:microsoft.com/office/officeart/2005/8/layout/hList1"/>
    <dgm:cxn modelId="{34B47EE8-D6C9-4861-911D-07BAD517F69D}" type="presOf" srcId="{5087792E-F748-4124-9B84-08592303F581}" destId="{C0D2799E-E1CA-48AA-967C-1D44F6487E42}" srcOrd="0" destOrd="3" presId="urn:microsoft.com/office/officeart/2005/8/layout/hList1"/>
    <dgm:cxn modelId="{671631EE-A919-483E-BC08-8F16D2503BD0}" srcId="{C4099D6A-8CE5-4548-93C3-1E16BE1C09A6}" destId="{B5AB459C-22F1-48EC-A87D-4A8C72E2AD37}" srcOrd="4" destOrd="0" parTransId="{8A1E4E56-5A3B-403D-868C-8469E5B33ADE}" sibTransId="{74F84B98-7C37-4454-811F-0E97A7C121F5}"/>
    <dgm:cxn modelId="{E96296F0-64E5-4C8A-8ED3-2F89B6698DCA}" srcId="{D07DCED9-C248-4431-A187-FA660683D6AB}" destId="{393ECF59-3E8A-458F-BC54-ACF3E89B6E9B}" srcOrd="4" destOrd="0" parTransId="{EEC8A1E4-06DF-4D82-87BB-F21A0A0AA288}" sibTransId="{25942D29-C2A8-42E2-8A87-0AF2C69C9D09}"/>
    <dgm:cxn modelId="{80B9A612-02B2-466F-900D-5D4E3CB3B86C}" type="presParOf" srcId="{1BCB36CC-DE24-4AE4-94A3-A2EAAAA1F134}" destId="{2C15C3E1-E368-4A9D-8C3A-2AA6ABAE3C01}" srcOrd="0" destOrd="0" presId="urn:microsoft.com/office/officeart/2005/8/layout/hList1"/>
    <dgm:cxn modelId="{0FCC85CB-B8E4-41CE-8296-B7FF9D513EEB}" type="presParOf" srcId="{2C15C3E1-E368-4A9D-8C3A-2AA6ABAE3C01}" destId="{CB0792C4-46DD-4503-86A6-E0142B2FDA33}" srcOrd="0" destOrd="0" presId="urn:microsoft.com/office/officeart/2005/8/layout/hList1"/>
    <dgm:cxn modelId="{F0313BE1-6D52-4B0D-A7E2-D2C5ABA1F59A}" type="presParOf" srcId="{2C15C3E1-E368-4A9D-8C3A-2AA6ABAE3C01}" destId="{791EC4A7-6249-4A9F-95A4-9C3E3BAB97DB}" srcOrd="1" destOrd="0" presId="urn:microsoft.com/office/officeart/2005/8/layout/hList1"/>
    <dgm:cxn modelId="{659C8A1B-9214-47A4-92B5-49BF7E8968DA}" type="presParOf" srcId="{1BCB36CC-DE24-4AE4-94A3-A2EAAAA1F134}" destId="{423B48CB-19DC-4B77-9029-836F9D190AB6}" srcOrd="1" destOrd="0" presId="urn:microsoft.com/office/officeart/2005/8/layout/hList1"/>
    <dgm:cxn modelId="{4A0E6224-BF9D-4CA5-9537-F174488A6E8E}" type="presParOf" srcId="{1BCB36CC-DE24-4AE4-94A3-A2EAAAA1F134}" destId="{9D692AE0-7F37-44A0-B911-5E1E8D41041E}" srcOrd="2" destOrd="0" presId="urn:microsoft.com/office/officeart/2005/8/layout/hList1"/>
    <dgm:cxn modelId="{1069EDAB-6320-4819-895C-D5DF03BB9DA0}" type="presParOf" srcId="{9D692AE0-7F37-44A0-B911-5E1E8D41041E}" destId="{076065C7-1252-49D7-A170-FA08FDFD8A95}" srcOrd="0" destOrd="0" presId="urn:microsoft.com/office/officeart/2005/8/layout/hList1"/>
    <dgm:cxn modelId="{AAA091D8-6B56-4002-BF6E-E2EB0974C856}" type="presParOf" srcId="{9D692AE0-7F37-44A0-B911-5E1E8D41041E}" destId="{4D5B9AA1-8588-48FA-B363-997D2B332EC3}" srcOrd="1" destOrd="0" presId="urn:microsoft.com/office/officeart/2005/8/layout/hList1"/>
    <dgm:cxn modelId="{7A60A501-46DA-467C-A01D-A972F5DB2F07}" type="presParOf" srcId="{1BCB36CC-DE24-4AE4-94A3-A2EAAAA1F134}" destId="{42FABE7F-8967-4B11-A0DC-A82A9F6D981C}" srcOrd="3" destOrd="0" presId="urn:microsoft.com/office/officeart/2005/8/layout/hList1"/>
    <dgm:cxn modelId="{70CC53F0-220F-47E0-949F-A09288AD340F}" type="presParOf" srcId="{1BCB36CC-DE24-4AE4-94A3-A2EAAAA1F134}" destId="{945C864A-FE44-4096-82D9-D51F774461F1}" srcOrd="4" destOrd="0" presId="urn:microsoft.com/office/officeart/2005/8/layout/hList1"/>
    <dgm:cxn modelId="{A58BB891-0219-4DDF-87AF-E5C9E012E596}" type="presParOf" srcId="{945C864A-FE44-4096-82D9-D51F774461F1}" destId="{181EC133-6037-4F79-AFCD-5536C86D4002}" srcOrd="0" destOrd="0" presId="urn:microsoft.com/office/officeart/2005/8/layout/hList1"/>
    <dgm:cxn modelId="{DF85FE24-329B-4E1E-AE03-5A28E01DE9CA}" type="presParOf" srcId="{945C864A-FE44-4096-82D9-D51F774461F1}" destId="{C0D2799E-E1CA-48AA-967C-1D44F6487E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108BA-3BA5-404D-9930-554D5E5B08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CD917-3430-4491-A6B9-B124CAF1C5C8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600" dirty="0"/>
            <a:t>National Standard</a:t>
          </a:r>
          <a:endParaRPr lang="en-US" sz="1600" dirty="0"/>
        </a:p>
      </dgm:t>
    </dgm:pt>
    <dgm:pt modelId="{1F89B277-78BB-4DE1-BB5E-578ADE23AF6E}" type="parTrans" cxnId="{8B4D0E50-D2A1-446E-9824-19B3F6D3BF20}">
      <dgm:prSet/>
      <dgm:spPr/>
      <dgm:t>
        <a:bodyPr/>
        <a:lstStyle/>
        <a:p>
          <a:endParaRPr lang="en-US"/>
        </a:p>
      </dgm:t>
    </dgm:pt>
    <dgm:pt modelId="{D13C8955-9C16-40F8-8A13-E066DFE1AB54}" type="sibTrans" cxnId="{8B4D0E50-D2A1-446E-9824-19B3F6D3BF20}">
      <dgm:prSet/>
      <dgm:spPr/>
      <dgm:t>
        <a:bodyPr/>
        <a:lstStyle/>
        <a:p>
          <a:endParaRPr lang="en-US"/>
        </a:p>
      </dgm:t>
    </dgm:pt>
    <dgm:pt modelId="{8FF8F602-9E8C-4A38-B8EE-364A1A5C174D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/>
            <a:t>Pilot </a:t>
          </a:r>
          <a:r>
            <a:rPr lang="fr-CH" sz="1200" dirty="0" err="1"/>
            <a:t>testing</a:t>
          </a:r>
          <a:endParaRPr lang="en-US" sz="1200" dirty="0"/>
        </a:p>
      </dgm:t>
    </dgm:pt>
    <dgm:pt modelId="{27C54E18-D7A7-497A-9C12-24932F46CED1}" type="parTrans" cxnId="{A652DCEA-69F7-46F8-BFB7-CDAD551F500A}">
      <dgm:prSet/>
      <dgm:spPr/>
      <dgm:t>
        <a:bodyPr/>
        <a:lstStyle/>
        <a:p>
          <a:endParaRPr lang="en-US"/>
        </a:p>
      </dgm:t>
    </dgm:pt>
    <dgm:pt modelId="{AE05929C-3721-42B9-B378-86F4130C9D7A}" type="sibTrans" cxnId="{A652DCEA-69F7-46F8-BFB7-CDAD551F500A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C58B189F-F4D2-4D8B-945B-A90CE51DDAF7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/>
            <a:t>National public consultation</a:t>
          </a:r>
          <a:endParaRPr lang="en-US" sz="1200" dirty="0"/>
        </a:p>
      </dgm:t>
    </dgm:pt>
    <dgm:pt modelId="{BD126FFF-6939-472B-9153-27EF9915ACC6}" type="parTrans" cxnId="{59648899-64D7-4F6E-AF88-CF7573D4A5FE}">
      <dgm:prSet/>
      <dgm:spPr/>
      <dgm:t>
        <a:bodyPr/>
        <a:lstStyle/>
        <a:p>
          <a:endParaRPr lang="en-US"/>
        </a:p>
      </dgm:t>
    </dgm:pt>
    <dgm:pt modelId="{93559428-7450-4840-A423-BDD74FF4EA6E}" type="sibTrans" cxnId="{59648899-64D7-4F6E-AF88-CF7573D4A5FE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53098B63-873C-4C2B-8BD3-B886B5A10E91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/>
            <a:t>Consens-based decision making</a:t>
          </a:r>
          <a:endParaRPr lang="en-US" sz="1200" dirty="0"/>
        </a:p>
      </dgm:t>
    </dgm:pt>
    <dgm:pt modelId="{9630639B-715B-452D-A382-65F76F53DCDC}" type="parTrans" cxnId="{2790EAEB-CB01-4C1A-BB5D-E97502253A69}">
      <dgm:prSet/>
      <dgm:spPr/>
      <dgm:t>
        <a:bodyPr/>
        <a:lstStyle/>
        <a:p>
          <a:endParaRPr lang="en-US"/>
        </a:p>
      </dgm:t>
    </dgm:pt>
    <dgm:pt modelId="{1C55F575-7EE3-4E18-8F1B-F04D74901514}" type="sibTrans" cxnId="{2790EAEB-CB01-4C1A-BB5D-E97502253A69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CBD9711A-B112-4D3B-B1D4-A5179B5D06A1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/>
            <a:t>Multi-</a:t>
          </a:r>
          <a:r>
            <a:rPr lang="fr-CH" sz="1200" dirty="0" err="1"/>
            <a:t>stakeholder</a:t>
          </a:r>
          <a:r>
            <a:rPr lang="fr-CH" sz="1200" dirty="0"/>
            <a:t> </a:t>
          </a:r>
          <a:r>
            <a:rPr lang="fr-CH" sz="1200" dirty="0" err="1"/>
            <a:t>process</a:t>
          </a:r>
          <a:endParaRPr lang="en-US" sz="1200" dirty="0"/>
        </a:p>
      </dgm:t>
    </dgm:pt>
    <dgm:pt modelId="{4E0ACEAD-08C6-4049-8D09-40816B0B7B33}" type="parTrans" cxnId="{29159981-8F57-4EE2-A299-858FFE05D824}">
      <dgm:prSet/>
      <dgm:spPr/>
      <dgm:t>
        <a:bodyPr/>
        <a:lstStyle/>
        <a:p>
          <a:endParaRPr lang="en-US"/>
        </a:p>
      </dgm:t>
    </dgm:pt>
    <dgm:pt modelId="{F439532F-356F-4CDE-B381-F1A0525FFEF2}" type="sibTrans" cxnId="{29159981-8F57-4EE2-A299-858FFE05D824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0A2F576B-232C-4A20-8387-CEE71DFF89D3}" type="pres">
      <dgm:prSet presAssocID="{92D108BA-3BA5-404D-9930-554D5E5B08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D5361-1E5B-4F2D-A4CC-07C0595F649A}" type="pres">
      <dgm:prSet presAssocID="{2EDCD917-3430-4491-A6B9-B124CAF1C5C8}" presName="centerShape" presStyleLbl="node0" presStyleIdx="0" presStyleCnt="1"/>
      <dgm:spPr>
        <a:prstGeom prst="roundRect">
          <a:avLst/>
        </a:prstGeom>
      </dgm:spPr>
    </dgm:pt>
    <dgm:pt modelId="{0DBDD28E-352F-4DD2-85D4-FA3195D7D645}" type="pres">
      <dgm:prSet presAssocID="{CBD9711A-B112-4D3B-B1D4-A5179B5D06A1}" presName="node" presStyleLbl="node1" presStyleIdx="0" presStyleCnt="4" custScaleX="116979">
        <dgm:presLayoutVars>
          <dgm:bulletEnabled val="1"/>
        </dgm:presLayoutVars>
      </dgm:prSet>
      <dgm:spPr>
        <a:prstGeom prst="roundRect">
          <a:avLst/>
        </a:prstGeom>
      </dgm:spPr>
    </dgm:pt>
    <dgm:pt modelId="{0F0C769D-A4CD-446F-9B1F-9B47FEE79D45}" type="pres">
      <dgm:prSet presAssocID="{CBD9711A-B112-4D3B-B1D4-A5179B5D06A1}" presName="dummy" presStyleCnt="0"/>
      <dgm:spPr/>
    </dgm:pt>
    <dgm:pt modelId="{EE7AD230-A2A5-4134-8D04-022F419CF4C2}" type="pres">
      <dgm:prSet presAssocID="{F439532F-356F-4CDE-B381-F1A0525FFEF2}" presName="sibTrans" presStyleLbl="sibTrans2D1" presStyleIdx="0" presStyleCnt="4"/>
      <dgm:spPr/>
    </dgm:pt>
    <dgm:pt modelId="{B702E892-9C37-4116-BD80-EF1EE0B9581E}" type="pres">
      <dgm:prSet presAssocID="{53098B63-873C-4C2B-8BD3-B886B5A10E91}" presName="node" presStyleLbl="node1" presStyleIdx="1" presStyleCnt="4" custScaleX="116979">
        <dgm:presLayoutVars>
          <dgm:bulletEnabled val="1"/>
        </dgm:presLayoutVars>
      </dgm:prSet>
      <dgm:spPr>
        <a:prstGeom prst="roundRect">
          <a:avLst/>
        </a:prstGeom>
      </dgm:spPr>
    </dgm:pt>
    <dgm:pt modelId="{4D12D96D-8095-49B3-99F6-7E42E24FD3A3}" type="pres">
      <dgm:prSet presAssocID="{53098B63-873C-4C2B-8BD3-B886B5A10E91}" presName="dummy" presStyleCnt="0"/>
      <dgm:spPr/>
    </dgm:pt>
    <dgm:pt modelId="{B129A5B2-92E5-4DE3-A520-9D521E4FD3CE}" type="pres">
      <dgm:prSet presAssocID="{1C55F575-7EE3-4E18-8F1B-F04D74901514}" presName="sibTrans" presStyleLbl="sibTrans2D1" presStyleIdx="1" presStyleCnt="4"/>
      <dgm:spPr/>
    </dgm:pt>
    <dgm:pt modelId="{9E3D6814-D61A-4ABC-A049-6C50288B5080}" type="pres">
      <dgm:prSet presAssocID="{C58B189F-F4D2-4D8B-945B-A90CE51DDAF7}" presName="node" presStyleLbl="node1" presStyleIdx="2" presStyleCnt="4" custScaleX="116979">
        <dgm:presLayoutVars>
          <dgm:bulletEnabled val="1"/>
        </dgm:presLayoutVars>
      </dgm:prSet>
      <dgm:spPr>
        <a:prstGeom prst="roundRect">
          <a:avLst/>
        </a:prstGeom>
      </dgm:spPr>
    </dgm:pt>
    <dgm:pt modelId="{438C6361-E422-4F2F-8C6F-EC292725422E}" type="pres">
      <dgm:prSet presAssocID="{C58B189F-F4D2-4D8B-945B-A90CE51DDAF7}" presName="dummy" presStyleCnt="0"/>
      <dgm:spPr/>
    </dgm:pt>
    <dgm:pt modelId="{2F26468F-3B14-495F-81C8-A85FBAD25249}" type="pres">
      <dgm:prSet presAssocID="{93559428-7450-4840-A423-BDD74FF4EA6E}" presName="sibTrans" presStyleLbl="sibTrans2D1" presStyleIdx="2" presStyleCnt="4"/>
      <dgm:spPr/>
    </dgm:pt>
    <dgm:pt modelId="{0E490A9F-774B-4D37-826A-2D39EFC048F8}" type="pres">
      <dgm:prSet presAssocID="{8FF8F602-9E8C-4A38-B8EE-364A1A5C174D}" presName="node" presStyleLbl="node1" presStyleIdx="3" presStyleCnt="4" custScaleX="116979">
        <dgm:presLayoutVars>
          <dgm:bulletEnabled val="1"/>
        </dgm:presLayoutVars>
      </dgm:prSet>
      <dgm:spPr>
        <a:prstGeom prst="roundRect">
          <a:avLst/>
        </a:prstGeom>
      </dgm:spPr>
    </dgm:pt>
    <dgm:pt modelId="{55FA3276-76D3-4D5A-B882-ECFD8DE45414}" type="pres">
      <dgm:prSet presAssocID="{8FF8F602-9E8C-4A38-B8EE-364A1A5C174D}" presName="dummy" presStyleCnt="0"/>
      <dgm:spPr/>
    </dgm:pt>
    <dgm:pt modelId="{185FF592-B06B-4BE4-A3C8-58FCA998F65E}" type="pres">
      <dgm:prSet presAssocID="{AE05929C-3721-42B9-B378-86F4130C9D7A}" presName="sibTrans" presStyleLbl="sibTrans2D1" presStyleIdx="3" presStyleCnt="4"/>
      <dgm:spPr/>
    </dgm:pt>
  </dgm:ptLst>
  <dgm:cxnLst>
    <dgm:cxn modelId="{501B8533-3922-4D49-B336-5712DD8E346A}" type="presOf" srcId="{53098B63-873C-4C2B-8BD3-B886B5A10E91}" destId="{B702E892-9C37-4116-BD80-EF1EE0B9581E}" srcOrd="0" destOrd="0" presId="urn:microsoft.com/office/officeart/2005/8/layout/radial6"/>
    <dgm:cxn modelId="{440F4238-5D9B-49B7-8FF4-C41A3B45E5F9}" type="presOf" srcId="{2EDCD917-3430-4491-A6B9-B124CAF1C5C8}" destId="{90CD5361-1E5B-4F2D-A4CC-07C0595F649A}" srcOrd="0" destOrd="0" presId="urn:microsoft.com/office/officeart/2005/8/layout/radial6"/>
    <dgm:cxn modelId="{19F42947-D779-4CAB-8CFC-E7ECD2D81D25}" type="presOf" srcId="{F439532F-356F-4CDE-B381-F1A0525FFEF2}" destId="{EE7AD230-A2A5-4134-8D04-022F419CF4C2}" srcOrd="0" destOrd="0" presId="urn:microsoft.com/office/officeart/2005/8/layout/radial6"/>
    <dgm:cxn modelId="{8B4D0E50-D2A1-446E-9824-19B3F6D3BF20}" srcId="{92D108BA-3BA5-404D-9930-554D5E5B08DA}" destId="{2EDCD917-3430-4491-A6B9-B124CAF1C5C8}" srcOrd="0" destOrd="0" parTransId="{1F89B277-78BB-4DE1-BB5E-578ADE23AF6E}" sibTransId="{D13C8955-9C16-40F8-8A13-E066DFE1AB54}"/>
    <dgm:cxn modelId="{69BD0B54-A387-4E72-AF1F-8F4192EBC47A}" type="presOf" srcId="{C58B189F-F4D2-4D8B-945B-A90CE51DDAF7}" destId="{9E3D6814-D61A-4ABC-A049-6C50288B5080}" srcOrd="0" destOrd="0" presId="urn:microsoft.com/office/officeart/2005/8/layout/radial6"/>
    <dgm:cxn modelId="{29159981-8F57-4EE2-A299-858FFE05D824}" srcId="{2EDCD917-3430-4491-A6B9-B124CAF1C5C8}" destId="{CBD9711A-B112-4D3B-B1D4-A5179B5D06A1}" srcOrd="0" destOrd="0" parTransId="{4E0ACEAD-08C6-4049-8D09-40816B0B7B33}" sibTransId="{F439532F-356F-4CDE-B381-F1A0525FFEF2}"/>
    <dgm:cxn modelId="{61E9EA83-548E-467E-A15C-A871CF69511D}" type="presOf" srcId="{AE05929C-3721-42B9-B378-86F4130C9D7A}" destId="{185FF592-B06B-4BE4-A3C8-58FCA998F65E}" srcOrd="0" destOrd="0" presId="urn:microsoft.com/office/officeart/2005/8/layout/radial6"/>
    <dgm:cxn modelId="{59648899-64D7-4F6E-AF88-CF7573D4A5FE}" srcId="{2EDCD917-3430-4491-A6B9-B124CAF1C5C8}" destId="{C58B189F-F4D2-4D8B-945B-A90CE51DDAF7}" srcOrd="2" destOrd="0" parTransId="{BD126FFF-6939-472B-9153-27EF9915ACC6}" sibTransId="{93559428-7450-4840-A423-BDD74FF4EA6E}"/>
    <dgm:cxn modelId="{F71207C4-6725-4117-91F5-E41E6B55633D}" type="presOf" srcId="{1C55F575-7EE3-4E18-8F1B-F04D74901514}" destId="{B129A5B2-92E5-4DE3-A520-9D521E4FD3CE}" srcOrd="0" destOrd="0" presId="urn:microsoft.com/office/officeart/2005/8/layout/radial6"/>
    <dgm:cxn modelId="{F2EF11C9-952F-4988-A56F-D18AB414128C}" type="presOf" srcId="{CBD9711A-B112-4D3B-B1D4-A5179B5D06A1}" destId="{0DBDD28E-352F-4DD2-85D4-FA3195D7D645}" srcOrd="0" destOrd="0" presId="urn:microsoft.com/office/officeart/2005/8/layout/radial6"/>
    <dgm:cxn modelId="{2DDDB3CC-DD18-4144-87BF-7EA4EB956A4F}" type="presOf" srcId="{92D108BA-3BA5-404D-9930-554D5E5B08DA}" destId="{0A2F576B-232C-4A20-8387-CEE71DFF89D3}" srcOrd="0" destOrd="0" presId="urn:microsoft.com/office/officeart/2005/8/layout/radial6"/>
    <dgm:cxn modelId="{E508BED9-FC99-43EA-A1E9-B5DE6898EE27}" type="presOf" srcId="{93559428-7450-4840-A423-BDD74FF4EA6E}" destId="{2F26468F-3B14-495F-81C8-A85FBAD25249}" srcOrd="0" destOrd="0" presId="urn:microsoft.com/office/officeart/2005/8/layout/radial6"/>
    <dgm:cxn modelId="{A652DCEA-69F7-46F8-BFB7-CDAD551F500A}" srcId="{2EDCD917-3430-4491-A6B9-B124CAF1C5C8}" destId="{8FF8F602-9E8C-4A38-B8EE-364A1A5C174D}" srcOrd="3" destOrd="0" parTransId="{27C54E18-D7A7-497A-9C12-24932F46CED1}" sibTransId="{AE05929C-3721-42B9-B378-86F4130C9D7A}"/>
    <dgm:cxn modelId="{2790EAEB-CB01-4C1A-BB5D-E97502253A69}" srcId="{2EDCD917-3430-4491-A6B9-B124CAF1C5C8}" destId="{53098B63-873C-4C2B-8BD3-B886B5A10E91}" srcOrd="1" destOrd="0" parTransId="{9630639B-715B-452D-A382-65F76F53DCDC}" sibTransId="{1C55F575-7EE3-4E18-8F1B-F04D74901514}"/>
    <dgm:cxn modelId="{75A220EC-D77D-488D-8220-9D4EC89D09D0}" type="presOf" srcId="{8FF8F602-9E8C-4A38-B8EE-364A1A5C174D}" destId="{0E490A9F-774B-4D37-826A-2D39EFC048F8}" srcOrd="0" destOrd="0" presId="urn:microsoft.com/office/officeart/2005/8/layout/radial6"/>
    <dgm:cxn modelId="{46F6C98A-4123-4A05-AAE2-68024D873B66}" type="presParOf" srcId="{0A2F576B-232C-4A20-8387-CEE71DFF89D3}" destId="{90CD5361-1E5B-4F2D-A4CC-07C0595F649A}" srcOrd="0" destOrd="0" presId="urn:microsoft.com/office/officeart/2005/8/layout/radial6"/>
    <dgm:cxn modelId="{133686B6-A1E3-4CC7-9A5D-D6687244C8A5}" type="presParOf" srcId="{0A2F576B-232C-4A20-8387-CEE71DFF89D3}" destId="{0DBDD28E-352F-4DD2-85D4-FA3195D7D645}" srcOrd="1" destOrd="0" presId="urn:microsoft.com/office/officeart/2005/8/layout/radial6"/>
    <dgm:cxn modelId="{E14B00B8-9107-4BE7-BD24-050687DB6EA2}" type="presParOf" srcId="{0A2F576B-232C-4A20-8387-CEE71DFF89D3}" destId="{0F0C769D-A4CD-446F-9B1F-9B47FEE79D45}" srcOrd="2" destOrd="0" presId="urn:microsoft.com/office/officeart/2005/8/layout/radial6"/>
    <dgm:cxn modelId="{4968B7B9-1FE5-4CFF-A225-5A1AFDB9CAEA}" type="presParOf" srcId="{0A2F576B-232C-4A20-8387-CEE71DFF89D3}" destId="{EE7AD230-A2A5-4134-8D04-022F419CF4C2}" srcOrd="3" destOrd="0" presId="urn:microsoft.com/office/officeart/2005/8/layout/radial6"/>
    <dgm:cxn modelId="{A65C91AF-1F72-4232-981C-2E4A4457ED6C}" type="presParOf" srcId="{0A2F576B-232C-4A20-8387-CEE71DFF89D3}" destId="{B702E892-9C37-4116-BD80-EF1EE0B9581E}" srcOrd="4" destOrd="0" presId="urn:microsoft.com/office/officeart/2005/8/layout/radial6"/>
    <dgm:cxn modelId="{9F695DD0-B18E-4925-AA0A-62EEBDB4F5C5}" type="presParOf" srcId="{0A2F576B-232C-4A20-8387-CEE71DFF89D3}" destId="{4D12D96D-8095-49B3-99F6-7E42E24FD3A3}" srcOrd="5" destOrd="0" presId="urn:microsoft.com/office/officeart/2005/8/layout/radial6"/>
    <dgm:cxn modelId="{97551B52-4C59-4892-B85D-BB8D528DE401}" type="presParOf" srcId="{0A2F576B-232C-4A20-8387-CEE71DFF89D3}" destId="{B129A5B2-92E5-4DE3-A520-9D521E4FD3CE}" srcOrd="6" destOrd="0" presId="urn:microsoft.com/office/officeart/2005/8/layout/radial6"/>
    <dgm:cxn modelId="{922602C1-43B5-45D2-B6B3-EF08138739F6}" type="presParOf" srcId="{0A2F576B-232C-4A20-8387-CEE71DFF89D3}" destId="{9E3D6814-D61A-4ABC-A049-6C50288B5080}" srcOrd="7" destOrd="0" presId="urn:microsoft.com/office/officeart/2005/8/layout/radial6"/>
    <dgm:cxn modelId="{57B1D672-FB88-4063-B4AA-7FF3EC3EF865}" type="presParOf" srcId="{0A2F576B-232C-4A20-8387-CEE71DFF89D3}" destId="{438C6361-E422-4F2F-8C6F-EC292725422E}" srcOrd="8" destOrd="0" presId="urn:microsoft.com/office/officeart/2005/8/layout/radial6"/>
    <dgm:cxn modelId="{A9E7C39E-B906-44CD-A8DB-FF56E3D45C12}" type="presParOf" srcId="{0A2F576B-232C-4A20-8387-CEE71DFF89D3}" destId="{2F26468F-3B14-495F-81C8-A85FBAD25249}" srcOrd="9" destOrd="0" presId="urn:microsoft.com/office/officeart/2005/8/layout/radial6"/>
    <dgm:cxn modelId="{8042CBD2-E3AF-4639-9306-8CD52368DCC2}" type="presParOf" srcId="{0A2F576B-232C-4A20-8387-CEE71DFF89D3}" destId="{0E490A9F-774B-4D37-826A-2D39EFC048F8}" srcOrd="10" destOrd="0" presId="urn:microsoft.com/office/officeart/2005/8/layout/radial6"/>
    <dgm:cxn modelId="{DB2198C0-96BA-434D-9391-A85CA72878EF}" type="presParOf" srcId="{0A2F576B-232C-4A20-8387-CEE71DFF89D3}" destId="{55FA3276-76D3-4D5A-B882-ECFD8DE45414}" srcOrd="11" destOrd="0" presId="urn:microsoft.com/office/officeart/2005/8/layout/radial6"/>
    <dgm:cxn modelId="{5259404C-5282-4386-B064-1125DFDCF1E5}" type="presParOf" srcId="{0A2F576B-232C-4A20-8387-CEE71DFF89D3}" destId="{185FF592-B06B-4BE4-A3C8-58FCA998F6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108BA-3BA5-404D-9930-554D5E5B08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CD917-3430-4491-A6B9-B124CAF1C5C8}">
      <dgm:prSet phldrT="[Text]"/>
      <dgm:spPr>
        <a:solidFill>
          <a:srgbClr val="7BC11B"/>
        </a:solidFill>
      </dgm:spPr>
      <dgm:t>
        <a:bodyPr/>
        <a:lstStyle/>
        <a:p>
          <a:r>
            <a:rPr lang="fr-CH" dirty="0"/>
            <a:t>International</a:t>
          </a:r>
        </a:p>
        <a:p>
          <a:r>
            <a:rPr lang="fr-CH" dirty="0"/>
            <a:t>Sustainability</a:t>
          </a:r>
        </a:p>
        <a:p>
          <a:r>
            <a:rPr lang="fr-CH" dirty="0"/>
            <a:t>Benchmarks</a:t>
          </a:r>
          <a:endParaRPr lang="en-US" dirty="0"/>
        </a:p>
      </dgm:t>
    </dgm:pt>
    <dgm:pt modelId="{1F89B277-78BB-4DE1-BB5E-578ADE23AF6E}" type="parTrans" cxnId="{8B4D0E50-D2A1-446E-9824-19B3F6D3BF20}">
      <dgm:prSet/>
      <dgm:spPr/>
      <dgm:t>
        <a:bodyPr/>
        <a:lstStyle/>
        <a:p>
          <a:endParaRPr lang="en-US"/>
        </a:p>
      </dgm:t>
    </dgm:pt>
    <dgm:pt modelId="{D13C8955-9C16-40F8-8A13-E066DFE1AB54}" type="sibTrans" cxnId="{8B4D0E50-D2A1-446E-9824-19B3F6D3BF20}">
      <dgm:prSet/>
      <dgm:spPr/>
      <dgm:t>
        <a:bodyPr/>
        <a:lstStyle/>
        <a:p>
          <a:endParaRPr lang="en-US"/>
        </a:p>
      </dgm:t>
    </dgm:pt>
    <dgm:pt modelId="{48986603-40F6-4B41-9B6C-CD9708E50DA1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/>
            <a:t>Global public consultation</a:t>
          </a:r>
          <a:endParaRPr lang="en-US" sz="1200" dirty="0"/>
        </a:p>
      </dgm:t>
    </dgm:pt>
    <dgm:pt modelId="{6368EC79-3B5C-4820-A7D9-D1FE4D97D0EC}" type="parTrans" cxnId="{BF97804D-C5C2-4EC2-8980-44E92296B94B}">
      <dgm:prSet/>
      <dgm:spPr/>
      <dgm:t>
        <a:bodyPr/>
        <a:lstStyle/>
        <a:p>
          <a:endParaRPr lang="en-US"/>
        </a:p>
      </dgm:t>
    </dgm:pt>
    <dgm:pt modelId="{C1CD120F-AFBF-4331-AAAB-F59FE8ABB377}" type="sibTrans" cxnId="{BF97804D-C5C2-4EC2-8980-44E92296B94B}">
      <dgm:prSet/>
      <dgm:spPr>
        <a:solidFill>
          <a:srgbClr val="7BC11B">
            <a:alpha val="50196"/>
          </a:srgbClr>
        </a:solidFill>
      </dgm:spPr>
      <dgm:t>
        <a:bodyPr/>
        <a:lstStyle/>
        <a:p>
          <a:endParaRPr lang="en-US"/>
        </a:p>
      </dgm:t>
    </dgm:pt>
    <dgm:pt modelId="{DB4EB881-4CDE-4846-A7AC-F8D4456D7005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/>
            <a:t>Independent </a:t>
          </a:r>
          <a:r>
            <a:rPr lang="fr-CH" sz="1200" dirty="0" err="1"/>
            <a:t>assessment</a:t>
          </a:r>
          <a:endParaRPr lang="en-US" sz="1200" dirty="0"/>
        </a:p>
      </dgm:t>
    </dgm:pt>
    <dgm:pt modelId="{3A99D59A-FC33-414F-B8B4-D6FA463A046D}" type="parTrans" cxnId="{A240256B-2E58-4BFD-A66D-53F8582A8CFD}">
      <dgm:prSet/>
      <dgm:spPr/>
      <dgm:t>
        <a:bodyPr/>
        <a:lstStyle/>
        <a:p>
          <a:endParaRPr lang="en-US"/>
        </a:p>
      </dgm:t>
    </dgm:pt>
    <dgm:pt modelId="{D0C99E9B-5947-4F73-8D71-7D27EC5F81B3}" type="sibTrans" cxnId="{A240256B-2E58-4BFD-A66D-53F8582A8CFD}">
      <dgm:prSet/>
      <dgm:spPr>
        <a:solidFill>
          <a:srgbClr val="7BC11B">
            <a:alpha val="50196"/>
          </a:srgbClr>
        </a:solidFill>
      </dgm:spPr>
      <dgm:t>
        <a:bodyPr/>
        <a:lstStyle/>
        <a:p>
          <a:endParaRPr lang="en-US"/>
        </a:p>
      </dgm:t>
    </dgm:pt>
    <dgm:pt modelId="{F9DA31A4-9620-4265-9602-BB6B198DDB34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/>
            <a:t>Panel of Experts</a:t>
          </a:r>
          <a:endParaRPr lang="en-US" sz="1200" dirty="0"/>
        </a:p>
      </dgm:t>
    </dgm:pt>
    <dgm:pt modelId="{391AA37C-5801-40D1-BD41-DA51934AB9EF}" type="parTrans" cxnId="{CA3D071D-501F-455E-A963-60D15A66974C}">
      <dgm:prSet/>
      <dgm:spPr/>
      <dgm:t>
        <a:bodyPr/>
        <a:lstStyle/>
        <a:p>
          <a:endParaRPr lang="en-US"/>
        </a:p>
      </dgm:t>
    </dgm:pt>
    <dgm:pt modelId="{A9A57129-3BD1-4BE8-BF26-1003ACDC0449}" type="sibTrans" cxnId="{CA3D071D-501F-455E-A963-60D15A66974C}">
      <dgm:prSet/>
      <dgm:spPr>
        <a:solidFill>
          <a:srgbClr val="7BC11B">
            <a:alpha val="50196"/>
          </a:srgbClr>
        </a:solidFill>
      </dgm:spPr>
      <dgm:t>
        <a:bodyPr/>
        <a:lstStyle/>
        <a:p>
          <a:endParaRPr lang="en-US"/>
        </a:p>
      </dgm:t>
    </dgm:pt>
    <dgm:pt modelId="{3D8283A0-FC5C-4871-A356-DE9AF5536FB8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 err="1"/>
            <a:t>Board</a:t>
          </a:r>
          <a:r>
            <a:rPr lang="fr-CH" sz="1200" dirty="0"/>
            <a:t> </a:t>
          </a:r>
          <a:r>
            <a:rPr lang="fr-CH" sz="1200" dirty="0" err="1"/>
            <a:t>recommend</a:t>
          </a:r>
          <a:r>
            <a:rPr lang="fr-CH" sz="1200" dirty="0"/>
            <a:t>-</a:t>
          </a:r>
          <a:r>
            <a:rPr lang="fr-CH" sz="1200" dirty="0" err="1"/>
            <a:t>ation</a:t>
          </a:r>
          <a:endParaRPr lang="en-US" sz="1200" dirty="0"/>
        </a:p>
      </dgm:t>
    </dgm:pt>
    <dgm:pt modelId="{BA775972-E1B0-4D51-BE8C-47AAC1FBC4AF}" type="parTrans" cxnId="{5D29E23A-0833-4A25-A922-A8BFC22DBA0D}">
      <dgm:prSet/>
      <dgm:spPr/>
      <dgm:t>
        <a:bodyPr/>
        <a:lstStyle/>
        <a:p>
          <a:endParaRPr lang="en-GB"/>
        </a:p>
      </dgm:t>
    </dgm:pt>
    <dgm:pt modelId="{3D459143-9B08-469A-AF4C-114626DB553F}" type="sibTrans" cxnId="{5D29E23A-0833-4A25-A922-A8BFC22DBA0D}">
      <dgm:prSet/>
      <dgm:spPr>
        <a:solidFill>
          <a:srgbClr val="5B912F">
            <a:alpha val="50196"/>
          </a:srgbClr>
        </a:solidFill>
      </dgm:spPr>
      <dgm:t>
        <a:bodyPr/>
        <a:lstStyle/>
        <a:p>
          <a:endParaRPr lang="en-GB"/>
        </a:p>
      </dgm:t>
    </dgm:pt>
    <dgm:pt modelId="{0A2F576B-232C-4A20-8387-CEE71DFF89D3}" type="pres">
      <dgm:prSet presAssocID="{92D108BA-3BA5-404D-9930-554D5E5B08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D5361-1E5B-4F2D-A4CC-07C0595F649A}" type="pres">
      <dgm:prSet presAssocID="{2EDCD917-3430-4491-A6B9-B124CAF1C5C8}" presName="centerShape" presStyleLbl="node0" presStyleIdx="0" presStyleCnt="1"/>
      <dgm:spPr>
        <a:prstGeom prst="roundRect">
          <a:avLst/>
        </a:prstGeom>
      </dgm:spPr>
    </dgm:pt>
    <dgm:pt modelId="{B95447F0-7D94-4BD5-8337-2C467E36C894}" type="pres">
      <dgm:prSet presAssocID="{F9DA31A4-9620-4265-9602-BB6B198DDB34}" presName="node" presStyleLbl="node1" presStyleIdx="0" presStyleCnt="4" custScaleX="116980">
        <dgm:presLayoutVars>
          <dgm:bulletEnabled val="1"/>
        </dgm:presLayoutVars>
      </dgm:prSet>
      <dgm:spPr>
        <a:prstGeom prst="roundRect">
          <a:avLst/>
        </a:prstGeom>
      </dgm:spPr>
    </dgm:pt>
    <dgm:pt modelId="{8F0C1CF8-BA17-477A-85AB-07F63CF7DAE7}" type="pres">
      <dgm:prSet presAssocID="{F9DA31A4-9620-4265-9602-BB6B198DDB34}" presName="dummy" presStyleCnt="0"/>
      <dgm:spPr/>
    </dgm:pt>
    <dgm:pt modelId="{63CB8B7D-DC72-42D9-A0CF-3CF03CBB042D}" type="pres">
      <dgm:prSet presAssocID="{A9A57129-3BD1-4BE8-BF26-1003ACDC0449}" presName="sibTrans" presStyleLbl="sibTrans2D1" presStyleIdx="0" presStyleCnt="4"/>
      <dgm:spPr/>
    </dgm:pt>
    <dgm:pt modelId="{0DBCFAF0-88E9-47B1-AC9D-3972D250FD66}" type="pres">
      <dgm:prSet presAssocID="{3D8283A0-FC5C-4871-A356-DE9AF5536FB8}" presName="node" presStyleLbl="node1" presStyleIdx="1" presStyleCnt="4" custScaleX="124348" custScaleY="119813">
        <dgm:presLayoutVars>
          <dgm:bulletEnabled val="1"/>
        </dgm:presLayoutVars>
      </dgm:prSet>
      <dgm:spPr>
        <a:prstGeom prst="roundRect">
          <a:avLst/>
        </a:prstGeom>
      </dgm:spPr>
    </dgm:pt>
    <dgm:pt modelId="{66A6B9F3-DFE5-47DF-95D4-B15D476746E7}" type="pres">
      <dgm:prSet presAssocID="{3D8283A0-FC5C-4871-A356-DE9AF5536FB8}" presName="dummy" presStyleCnt="0"/>
      <dgm:spPr/>
    </dgm:pt>
    <dgm:pt modelId="{1B7D69CF-AE8F-4022-A7AD-D5EFE9A9AC10}" type="pres">
      <dgm:prSet presAssocID="{3D459143-9B08-469A-AF4C-114626DB553F}" presName="sibTrans" presStyleLbl="sibTrans2D1" presStyleIdx="1" presStyleCnt="4"/>
      <dgm:spPr/>
    </dgm:pt>
    <dgm:pt modelId="{B5A084ED-1224-4A13-A60F-452E213AA18C}" type="pres">
      <dgm:prSet presAssocID="{DB4EB881-4CDE-4846-A7AC-F8D4456D7005}" presName="node" presStyleLbl="node1" presStyleIdx="2" presStyleCnt="4" custScaleX="116980">
        <dgm:presLayoutVars>
          <dgm:bulletEnabled val="1"/>
        </dgm:presLayoutVars>
      </dgm:prSet>
      <dgm:spPr>
        <a:prstGeom prst="roundRect">
          <a:avLst/>
        </a:prstGeom>
      </dgm:spPr>
    </dgm:pt>
    <dgm:pt modelId="{4576C496-B2ED-4A58-B76F-B09E7EADD976}" type="pres">
      <dgm:prSet presAssocID="{DB4EB881-4CDE-4846-A7AC-F8D4456D7005}" presName="dummy" presStyleCnt="0"/>
      <dgm:spPr/>
    </dgm:pt>
    <dgm:pt modelId="{815D1F86-FCE4-4BED-A9D5-64D8B99899BC}" type="pres">
      <dgm:prSet presAssocID="{D0C99E9B-5947-4F73-8D71-7D27EC5F81B3}" presName="sibTrans" presStyleLbl="sibTrans2D1" presStyleIdx="2" presStyleCnt="4"/>
      <dgm:spPr/>
    </dgm:pt>
    <dgm:pt modelId="{08E48FA6-BAD1-4FD0-B5D0-3E3046CC7E20}" type="pres">
      <dgm:prSet presAssocID="{48986603-40F6-4B41-9B6C-CD9708E50DA1}" presName="node" presStyleLbl="node1" presStyleIdx="3" presStyleCnt="4" custScaleX="116980">
        <dgm:presLayoutVars>
          <dgm:bulletEnabled val="1"/>
        </dgm:presLayoutVars>
      </dgm:prSet>
      <dgm:spPr>
        <a:prstGeom prst="roundRect">
          <a:avLst/>
        </a:prstGeom>
      </dgm:spPr>
    </dgm:pt>
    <dgm:pt modelId="{DA774894-3060-4841-866D-8CF3D4FB2406}" type="pres">
      <dgm:prSet presAssocID="{48986603-40F6-4B41-9B6C-CD9708E50DA1}" presName="dummy" presStyleCnt="0"/>
      <dgm:spPr/>
    </dgm:pt>
    <dgm:pt modelId="{0CE164B9-C133-46BC-AB15-C2458A91CC62}" type="pres">
      <dgm:prSet presAssocID="{C1CD120F-AFBF-4331-AAAB-F59FE8ABB377}" presName="sibTrans" presStyleLbl="sibTrans2D1" presStyleIdx="3" presStyleCnt="4"/>
      <dgm:spPr/>
    </dgm:pt>
  </dgm:ptLst>
  <dgm:cxnLst>
    <dgm:cxn modelId="{8A406C12-1051-435E-A191-73B1CE9AD15E}" type="presOf" srcId="{F9DA31A4-9620-4265-9602-BB6B198DDB34}" destId="{B95447F0-7D94-4BD5-8337-2C467E36C894}" srcOrd="0" destOrd="0" presId="urn:microsoft.com/office/officeart/2005/8/layout/radial6"/>
    <dgm:cxn modelId="{10620F1A-FBD5-4473-B1F7-CC6CB2BC920F}" type="presOf" srcId="{DB4EB881-4CDE-4846-A7AC-F8D4456D7005}" destId="{B5A084ED-1224-4A13-A60F-452E213AA18C}" srcOrd="0" destOrd="0" presId="urn:microsoft.com/office/officeart/2005/8/layout/radial6"/>
    <dgm:cxn modelId="{CA3D071D-501F-455E-A963-60D15A66974C}" srcId="{2EDCD917-3430-4491-A6B9-B124CAF1C5C8}" destId="{F9DA31A4-9620-4265-9602-BB6B198DDB34}" srcOrd="0" destOrd="0" parTransId="{391AA37C-5801-40D1-BD41-DA51934AB9EF}" sibTransId="{A9A57129-3BD1-4BE8-BF26-1003ACDC0449}"/>
    <dgm:cxn modelId="{16F7A22C-E3F9-452B-9887-F9FE8E217DF2}" type="presOf" srcId="{C1CD120F-AFBF-4331-AAAB-F59FE8ABB377}" destId="{0CE164B9-C133-46BC-AB15-C2458A91CC62}" srcOrd="0" destOrd="0" presId="urn:microsoft.com/office/officeart/2005/8/layout/radial6"/>
    <dgm:cxn modelId="{5D29E23A-0833-4A25-A922-A8BFC22DBA0D}" srcId="{2EDCD917-3430-4491-A6B9-B124CAF1C5C8}" destId="{3D8283A0-FC5C-4871-A356-DE9AF5536FB8}" srcOrd="1" destOrd="0" parTransId="{BA775972-E1B0-4D51-BE8C-47AAC1FBC4AF}" sibTransId="{3D459143-9B08-469A-AF4C-114626DB553F}"/>
    <dgm:cxn modelId="{87DD3364-8D03-4C52-9335-A28A7CDA8E77}" type="presOf" srcId="{92D108BA-3BA5-404D-9930-554D5E5B08DA}" destId="{0A2F576B-232C-4A20-8387-CEE71DFF89D3}" srcOrd="0" destOrd="0" presId="urn:microsoft.com/office/officeart/2005/8/layout/radial6"/>
    <dgm:cxn modelId="{28794744-5845-403C-90C9-A6F973E5FBE4}" type="presOf" srcId="{D0C99E9B-5947-4F73-8D71-7D27EC5F81B3}" destId="{815D1F86-FCE4-4BED-A9D5-64D8B99899BC}" srcOrd="0" destOrd="0" presId="urn:microsoft.com/office/officeart/2005/8/layout/radial6"/>
    <dgm:cxn modelId="{A240256B-2E58-4BFD-A66D-53F8582A8CFD}" srcId="{2EDCD917-3430-4491-A6B9-B124CAF1C5C8}" destId="{DB4EB881-4CDE-4846-A7AC-F8D4456D7005}" srcOrd="2" destOrd="0" parTransId="{3A99D59A-FC33-414F-B8B4-D6FA463A046D}" sibTransId="{D0C99E9B-5947-4F73-8D71-7D27EC5F81B3}"/>
    <dgm:cxn modelId="{A6F1BC4B-CDD5-4104-A3C5-FB8F23535C95}" type="presOf" srcId="{3D459143-9B08-469A-AF4C-114626DB553F}" destId="{1B7D69CF-AE8F-4022-A7AD-D5EFE9A9AC10}" srcOrd="0" destOrd="0" presId="urn:microsoft.com/office/officeart/2005/8/layout/radial6"/>
    <dgm:cxn modelId="{443F0F6D-4105-498E-B6B4-2F19A2759295}" type="presOf" srcId="{48986603-40F6-4B41-9B6C-CD9708E50DA1}" destId="{08E48FA6-BAD1-4FD0-B5D0-3E3046CC7E20}" srcOrd="0" destOrd="0" presId="urn:microsoft.com/office/officeart/2005/8/layout/radial6"/>
    <dgm:cxn modelId="{BF97804D-C5C2-4EC2-8980-44E92296B94B}" srcId="{2EDCD917-3430-4491-A6B9-B124CAF1C5C8}" destId="{48986603-40F6-4B41-9B6C-CD9708E50DA1}" srcOrd="3" destOrd="0" parTransId="{6368EC79-3B5C-4820-A7D9-D1FE4D97D0EC}" sibTransId="{C1CD120F-AFBF-4331-AAAB-F59FE8ABB377}"/>
    <dgm:cxn modelId="{EE15554E-1437-4A41-8B3A-B74CE4F5AE23}" type="presOf" srcId="{2EDCD917-3430-4491-A6B9-B124CAF1C5C8}" destId="{90CD5361-1E5B-4F2D-A4CC-07C0595F649A}" srcOrd="0" destOrd="0" presId="urn:microsoft.com/office/officeart/2005/8/layout/radial6"/>
    <dgm:cxn modelId="{8B4D0E50-D2A1-446E-9824-19B3F6D3BF20}" srcId="{92D108BA-3BA5-404D-9930-554D5E5B08DA}" destId="{2EDCD917-3430-4491-A6B9-B124CAF1C5C8}" srcOrd="0" destOrd="0" parTransId="{1F89B277-78BB-4DE1-BB5E-578ADE23AF6E}" sibTransId="{D13C8955-9C16-40F8-8A13-E066DFE1AB54}"/>
    <dgm:cxn modelId="{B1916CB5-6859-47B3-B217-7EADC197F678}" type="presOf" srcId="{A9A57129-3BD1-4BE8-BF26-1003ACDC0449}" destId="{63CB8B7D-DC72-42D9-A0CF-3CF03CBB042D}" srcOrd="0" destOrd="0" presId="urn:microsoft.com/office/officeart/2005/8/layout/radial6"/>
    <dgm:cxn modelId="{3CDF20DC-7ABF-46F8-B9CD-5DFA49135FD6}" type="presOf" srcId="{3D8283A0-FC5C-4871-A356-DE9AF5536FB8}" destId="{0DBCFAF0-88E9-47B1-AC9D-3972D250FD66}" srcOrd="0" destOrd="0" presId="urn:microsoft.com/office/officeart/2005/8/layout/radial6"/>
    <dgm:cxn modelId="{6E4501B4-562C-4D6E-B6DD-A30E1BFEEB06}" type="presParOf" srcId="{0A2F576B-232C-4A20-8387-CEE71DFF89D3}" destId="{90CD5361-1E5B-4F2D-A4CC-07C0595F649A}" srcOrd="0" destOrd="0" presId="urn:microsoft.com/office/officeart/2005/8/layout/radial6"/>
    <dgm:cxn modelId="{E6472042-1D2A-43BC-B935-5B636DC2B2DC}" type="presParOf" srcId="{0A2F576B-232C-4A20-8387-CEE71DFF89D3}" destId="{B95447F0-7D94-4BD5-8337-2C467E36C894}" srcOrd="1" destOrd="0" presId="urn:microsoft.com/office/officeart/2005/8/layout/radial6"/>
    <dgm:cxn modelId="{C13244C0-7DEA-47B8-898B-A370E197F4C9}" type="presParOf" srcId="{0A2F576B-232C-4A20-8387-CEE71DFF89D3}" destId="{8F0C1CF8-BA17-477A-85AB-07F63CF7DAE7}" srcOrd="2" destOrd="0" presId="urn:microsoft.com/office/officeart/2005/8/layout/radial6"/>
    <dgm:cxn modelId="{D08FC6C0-6B18-4A30-9BC4-6D38F965D8D8}" type="presParOf" srcId="{0A2F576B-232C-4A20-8387-CEE71DFF89D3}" destId="{63CB8B7D-DC72-42D9-A0CF-3CF03CBB042D}" srcOrd="3" destOrd="0" presId="urn:microsoft.com/office/officeart/2005/8/layout/radial6"/>
    <dgm:cxn modelId="{249A6A63-ED31-43AC-B25C-3B04E5AF3DE9}" type="presParOf" srcId="{0A2F576B-232C-4A20-8387-CEE71DFF89D3}" destId="{0DBCFAF0-88E9-47B1-AC9D-3972D250FD66}" srcOrd="4" destOrd="0" presId="urn:microsoft.com/office/officeart/2005/8/layout/radial6"/>
    <dgm:cxn modelId="{8DDF38CB-0616-4A8B-B355-FA5AA5255273}" type="presParOf" srcId="{0A2F576B-232C-4A20-8387-CEE71DFF89D3}" destId="{66A6B9F3-DFE5-47DF-95D4-B15D476746E7}" srcOrd="5" destOrd="0" presId="urn:microsoft.com/office/officeart/2005/8/layout/radial6"/>
    <dgm:cxn modelId="{E2CFA2D5-84E2-49DA-9B96-BC3EB4F37551}" type="presParOf" srcId="{0A2F576B-232C-4A20-8387-CEE71DFF89D3}" destId="{1B7D69CF-AE8F-4022-A7AD-D5EFE9A9AC10}" srcOrd="6" destOrd="0" presId="urn:microsoft.com/office/officeart/2005/8/layout/radial6"/>
    <dgm:cxn modelId="{EE1B0002-2465-4926-AC97-42176D05922D}" type="presParOf" srcId="{0A2F576B-232C-4A20-8387-CEE71DFF89D3}" destId="{B5A084ED-1224-4A13-A60F-452E213AA18C}" srcOrd="7" destOrd="0" presId="urn:microsoft.com/office/officeart/2005/8/layout/radial6"/>
    <dgm:cxn modelId="{74F6E29B-6B64-40CF-9C0D-DCC9665C019C}" type="presParOf" srcId="{0A2F576B-232C-4A20-8387-CEE71DFF89D3}" destId="{4576C496-B2ED-4A58-B76F-B09E7EADD976}" srcOrd="8" destOrd="0" presId="urn:microsoft.com/office/officeart/2005/8/layout/radial6"/>
    <dgm:cxn modelId="{EFE884AF-4D71-4E9F-9EBE-FB8467E1E352}" type="presParOf" srcId="{0A2F576B-232C-4A20-8387-CEE71DFF89D3}" destId="{815D1F86-FCE4-4BED-A9D5-64D8B99899BC}" srcOrd="9" destOrd="0" presId="urn:microsoft.com/office/officeart/2005/8/layout/radial6"/>
    <dgm:cxn modelId="{72830AD2-827F-4614-9123-B2132D2A8F56}" type="presParOf" srcId="{0A2F576B-232C-4A20-8387-CEE71DFF89D3}" destId="{08E48FA6-BAD1-4FD0-B5D0-3E3046CC7E20}" srcOrd="10" destOrd="0" presId="urn:microsoft.com/office/officeart/2005/8/layout/radial6"/>
    <dgm:cxn modelId="{1E8659E1-D76F-42A4-A2FD-333E7C671376}" type="presParOf" srcId="{0A2F576B-232C-4A20-8387-CEE71DFF89D3}" destId="{DA774894-3060-4841-866D-8CF3D4FB2406}" srcOrd="11" destOrd="0" presId="urn:microsoft.com/office/officeart/2005/8/layout/radial6"/>
    <dgm:cxn modelId="{62BE20A9-8B43-4F68-8D0E-CBF95F88B148}" type="presParOf" srcId="{0A2F576B-232C-4A20-8387-CEE71DFF89D3}" destId="{0CE164B9-C133-46BC-AB15-C2458A91CC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792C4-46DD-4503-86A6-E0142B2FDA33}">
      <dsp:nvSpPr>
        <dsp:cNvPr id="0" name=""/>
        <dsp:cNvSpPr/>
      </dsp:nvSpPr>
      <dsp:spPr>
        <a:xfrm>
          <a:off x="0" y="601747"/>
          <a:ext cx="2107637" cy="709391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649B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Standard Setting</a:t>
          </a:r>
        </a:p>
      </dsp:txBody>
      <dsp:txXfrm>
        <a:off x="0" y="601747"/>
        <a:ext cx="2107637" cy="709391"/>
      </dsp:txXfrm>
    </dsp:sp>
    <dsp:sp modelId="{791EC4A7-6249-4A9F-95A4-9C3E3BAB97DB}">
      <dsp:nvSpPr>
        <dsp:cNvPr id="0" name=""/>
        <dsp:cNvSpPr/>
      </dsp:nvSpPr>
      <dsp:spPr>
        <a:xfrm>
          <a:off x="1" y="1294957"/>
          <a:ext cx="2107637" cy="2944012"/>
        </a:xfrm>
        <a:prstGeom prst="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Standard Setting Procedures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Forest Management Standards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Chain of Custody Standard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1" y="1294957"/>
        <a:ext cx="2107637" cy="2944012"/>
      </dsp:txXfrm>
    </dsp:sp>
    <dsp:sp modelId="{076065C7-1252-49D7-A170-FA08FDFD8A95}">
      <dsp:nvSpPr>
        <dsp:cNvPr id="0" name=""/>
        <dsp:cNvSpPr/>
      </dsp:nvSpPr>
      <dsp:spPr>
        <a:xfrm>
          <a:off x="2355925" y="585566"/>
          <a:ext cx="2157826" cy="709391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649B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Implementation Procedures</a:t>
          </a:r>
        </a:p>
      </dsp:txBody>
      <dsp:txXfrm>
        <a:off x="2355925" y="585566"/>
        <a:ext cx="2157826" cy="709391"/>
      </dsp:txXfrm>
    </dsp:sp>
    <dsp:sp modelId="{4D5B9AA1-8588-48FA-B363-997D2B332EC3}">
      <dsp:nvSpPr>
        <dsp:cNvPr id="0" name=""/>
        <dsp:cNvSpPr/>
      </dsp:nvSpPr>
      <dsp:spPr>
        <a:xfrm>
          <a:off x="2355925" y="1294957"/>
          <a:ext cx="2157826" cy="2944012"/>
        </a:xfrm>
        <a:prstGeom prst="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Certification and Accreditation Procedures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Group forest management certification procedures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2355925" y="1294957"/>
        <a:ext cx="2157826" cy="2944012"/>
      </dsp:txXfrm>
    </dsp:sp>
    <dsp:sp modelId="{181EC133-6037-4F79-AFCD-5536C86D4002}">
      <dsp:nvSpPr>
        <dsp:cNvPr id="0" name=""/>
        <dsp:cNvSpPr/>
      </dsp:nvSpPr>
      <dsp:spPr>
        <a:xfrm>
          <a:off x="4762038" y="585566"/>
          <a:ext cx="2222735" cy="709391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649B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Administrative Procedures</a:t>
          </a:r>
        </a:p>
      </dsp:txBody>
      <dsp:txXfrm>
        <a:off x="4762038" y="585566"/>
        <a:ext cx="2222735" cy="709391"/>
      </dsp:txXfrm>
    </dsp:sp>
    <dsp:sp modelId="{C0D2799E-E1CA-48AA-967C-1D44F6487E42}">
      <dsp:nvSpPr>
        <dsp:cNvPr id="0" name=""/>
        <dsp:cNvSpPr/>
      </dsp:nvSpPr>
      <dsp:spPr>
        <a:xfrm>
          <a:off x="4784120" y="1294663"/>
          <a:ext cx="2200655" cy="2944012"/>
        </a:xfrm>
        <a:prstGeom prst="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Notification of CBs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Disputes &amp; complaints procedures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Logo usage licensing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4784120" y="1294663"/>
        <a:ext cx="2200655" cy="294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FF592-B06B-4BE4-A3C8-58FCA998F65E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6468F-3B14-495F-81C8-A85FBAD25249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9A5B2-92E5-4DE3-A520-9D521E4FD3CE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AD230-A2A5-4134-8D04-022F419CF4C2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D5361-1E5B-4F2D-A4CC-07C0595F649A}">
      <dsp:nvSpPr>
        <dsp:cNvPr id="0" name=""/>
        <dsp:cNvSpPr/>
      </dsp:nvSpPr>
      <dsp:spPr>
        <a:xfrm>
          <a:off x="2035355" y="1174128"/>
          <a:ext cx="1287139" cy="1287139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National Standard</a:t>
          </a:r>
          <a:endParaRPr lang="en-US" sz="1600" kern="1200" dirty="0"/>
        </a:p>
      </dsp:txBody>
      <dsp:txXfrm>
        <a:off x="2098188" y="1236961"/>
        <a:ext cx="1161473" cy="1161473"/>
      </dsp:txXfrm>
    </dsp:sp>
    <dsp:sp modelId="{0DBDD28E-352F-4DD2-85D4-FA3195D7D645}">
      <dsp:nvSpPr>
        <dsp:cNvPr id="0" name=""/>
        <dsp:cNvSpPr/>
      </dsp:nvSpPr>
      <dsp:spPr>
        <a:xfrm>
          <a:off x="2151935" y="1084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Multi-</a:t>
          </a:r>
          <a:r>
            <a:rPr lang="fr-CH" sz="1200" kern="1200" dirty="0" err="1"/>
            <a:t>stakeholder</a:t>
          </a:r>
          <a:r>
            <a:rPr lang="fr-CH" sz="1200" kern="1200" dirty="0"/>
            <a:t> </a:t>
          </a:r>
          <a:r>
            <a:rPr lang="fr-CH" sz="1200" kern="1200" dirty="0" err="1"/>
            <a:t>process</a:t>
          </a:r>
          <a:endParaRPr lang="en-US" sz="1200" kern="1200" dirty="0"/>
        </a:p>
      </dsp:txBody>
      <dsp:txXfrm>
        <a:off x="2195918" y="45067"/>
        <a:ext cx="966012" cy="813031"/>
      </dsp:txXfrm>
    </dsp:sp>
    <dsp:sp modelId="{B702E892-9C37-4116-BD80-EF1EE0B9581E}">
      <dsp:nvSpPr>
        <dsp:cNvPr id="0" name=""/>
        <dsp:cNvSpPr/>
      </dsp:nvSpPr>
      <dsp:spPr>
        <a:xfrm>
          <a:off x="3518050" y="1367199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Consens-based decision making</a:t>
          </a:r>
          <a:endParaRPr lang="en-US" sz="1200" kern="1200" dirty="0"/>
        </a:p>
      </dsp:txBody>
      <dsp:txXfrm>
        <a:off x="3562033" y="1411182"/>
        <a:ext cx="966012" cy="813031"/>
      </dsp:txXfrm>
    </dsp:sp>
    <dsp:sp modelId="{9E3D6814-D61A-4ABC-A049-6C50288B5080}">
      <dsp:nvSpPr>
        <dsp:cNvPr id="0" name=""/>
        <dsp:cNvSpPr/>
      </dsp:nvSpPr>
      <dsp:spPr>
        <a:xfrm>
          <a:off x="2151935" y="2733313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National public consultation</a:t>
          </a:r>
          <a:endParaRPr lang="en-US" sz="1200" kern="1200" dirty="0"/>
        </a:p>
      </dsp:txBody>
      <dsp:txXfrm>
        <a:off x="2195918" y="2777296"/>
        <a:ext cx="966012" cy="813031"/>
      </dsp:txXfrm>
    </dsp:sp>
    <dsp:sp modelId="{0E490A9F-774B-4D37-826A-2D39EFC048F8}">
      <dsp:nvSpPr>
        <dsp:cNvPr id="0" name=""/>
        <dsp:cNvSpPr/>
      </dsp:nvSpPr>
      <dsp:spPr>
        <a:xfrm>
          <a:off x="785821" y="1367199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Pilot </a:t>
          </a:r>
          <a:r>
            <a:rPr lang="fr-CH" sz="1200" kern="1200" dirty="0" err="1"/>
            <a:t>testing</a:t>
          </a:r>
          <a:endParaRPr lang="en-US" sz="1200" kern="1200" dirty="0"/>
        </a:p>
      </dsp:txBody>
      <dsp:txXfrm>
        <a:off x="829804" y="1411182"/>
        <a:ext cx="966012" cy="81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164B9-C133-46BC-AB15-C2458A91CC62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7BC11B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D1F86-FCE4-4BED-A9D5-64D8B99899BC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7BC11B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69CF-AE8F-4022-A7AD-D5EFE9A9AC10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5B912F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B8B7D-DC72-42D9-A0CF-3CF03CBB042D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7BC11B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D5361-1E5B-4F2D-A4CC-07C0595F649A}">
      <dsp:nvSpPr>
        <dsp:cNvPr id="0" name=""/>
        <dsp:cNvSpPr/>
      </dsp:nvSpPr>
      <dsp:spPr>
        <a:xfrm>
          <a:off x="2018758" y="1174128"/>
          <a:ext cx="1287139" cy="1287139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/>
            <a:t>International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/>
            <a:t>Sustainability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/>
            <a:t>Benchmarks</a:t>
          </a:r>
          <a:endParaRPr lang="en-US" sz="1500" kern="1200" dirty="0"/>
        </a:p>
      </dsp:txBody>
      <dsp:txXfrm>
        <a:off x="2081591" y="1236961"/>
        <a:ext cx="1161473" cy="1161473"/>
      </dsp:txXfrm>
    </dsp:sp>
    <dsp:sp modelId="{B95447F0-7D94-4BD5-8337-2C467E36C894}">
      <dsp:nvSpPr>
        <dsp:cNvPr id="0" name=""/>
        <dsp:cNvSpPr/>
      </dsp:nvSpPr>
      <dsp:spPr>
        <a:xfrm>
          <a:off x="2135334" y="1084"/>
          <a:ext cx="1053987" cy="900997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Panel of Experts</a:t>
          </a:r>
          <a:endParaRPr lang="en-US" sz="1200" kern="1200" dirty="0"/>
        </a:p>
      </dsp:txBody>
      <dsp:txXfrm>
        <a:off x="2179317" y="45067"/>
        <a:ext cx="966021" cy="813031"/>
      </dsp:txXfrm>
    </dsp:sp>
    <dsp:sp modelId="{0DBCFAF0-88E9-47B1-AC9D-3972D250FD66}">
      <dsp:nvSpPr>
        <dsp:cNvPr id="0" name=""/>
        <dsp:cNvSpPr/>
      </dsp:nvSpPr>
      <dsp:spPr>
        <a:xfrm>
          <a:off x="3468256" y="1277941"/>
          <a:ext cx="1120372" cy="1079512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 err="1"/>
            <a:t>Board</a:t>
          </a:r>
          <a:r>
            <a:rPr lang="fr-CH" sz="1200" kern="1200" dirty="0"/>
            <a:t> </a:t>
          </a:r>
          <a:r>
            <a:rPr lang="fr-CH" sz="1200" kern="1200" dirty="0" err="1"/>
            <a:t>recommend</a:t>
          </a:r>
          <a:r>
            <a:rPr lang="fr-CH" sz="1200" kern="1200" dirty="0"/>
            <a:t>-</a:t>
          </a:r>
          <a:r>
            <a:rPr lang="fr-CH" sz="1200" kern="1200" dirty="0" err="1"/>
            <a:t>ation</a:t>
          </a:r>
          <a:endParaRPr lang="en-US" sz="1200" kern="1200" dirty="0"/>
        </a:p>
      </dsp:txBody>
      <dsp:txXfrm>
        <a:off x="3520953" y="1330638"/>
        <a:ext cx="1014978" cy="974118"/>
      </dsp:txXfrm>
    </dsp:sp>
    <dsp:sp modelId="{B5A084ED-1224-4A13-A60F-452E213AA18C}">
      <dsp:nvSpPr>
        <dsp:cNvPr id="0" name=""/>
        <dsp:cNvSpPr/>
      </dsp:nvSpPr>
      <dsp:spPr>
        <a:xfrm>
          <a:off x="2135334" y="2733313"/>
          <a:ext cx="1053987" cy="900997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Independent </a:t>
          </a:r>
          <a:r>
            <a:rPr lang="fr-CH" sz="1200" kern="1200" dirty="0" err="1"/>
            <a:t>assessment</a:t>
          </a:r>
          <a:endParaRPr lang="en-US" sz="1200" kern="1200" dirty="0"/>
        </a:p>
      </dsp:txBody>
      <dsp:txXfrm>
        <a:off x="2179317" y="2777296"/>
        <a:ext cx="966021" cy="813031"/>
      </dsp:txXfrm>
    </dsp:sp>
    <dsp:sp modelId="{08E48FA6-BAD1-4FD0-B5D0-3E3046CC7E20}">
      <dsp:nvSpPr>
        <dsp:cNvPr id="0" name=""/>
        <dsp:cNvSpPr/>
      </dsp:nvSpPr>
      <dsp:spPr>
        <a:xfrm>
          <a:off x="769220" y="1367199"/>
          <a:ext cx="1053987" cy="900997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Global public consultation</a:t>
          </a:r>
          <a:endParaRPr lang="en-US" sz="1200" kern="1200" dirty="0"/>
        </a:p>
      </dsp:txBody>
      <dsp:txXfrm>
        <a:off x="813203" y="1411182"/>
        <a:ext cx="966021" cy="81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234F-6D2A-9E46-8715-292532876B24}" type="datetimeFigureOut">
              <a:rPr lang="fr-FR" smtClean="0"/>
              <a:pPr/>
              <a:t>02/08/2018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14B4-6F8E-F844-B80E-4925546F3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0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02/08/2018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8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table looks</a:t>
            </a:r>
            <a:r>
              <a:rPr lang="en-CA" baseline="0" dirty="0"/>
              <a:t> more closely at what documents – procedural, guidance or normative documents – need to be included in a national certification scheme.  </a:t>
            </a:r>
          </a:p>
          <a:p>
            <a:endParaRPr lang="en-CA" baseline="0" dirty="0"/>
          </a:p>
          <a:p>
            <a:r>
              <a:rPr lang="en-CA" baseline="0" dirty="0"/>
              <a:t>- For some of these – like Chain of Custody  - you can utilise PEFC International </a:t>
            </a:r>
            <a:r>
              <a:rPr lang="en-CA" baseline="0" dirty="0" err="1"/>
              <a:t>Stds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/>
              <a:t>For others, you will need to closely read and understand PEFC International’s requirements, but then develop you own documentation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Forest Management Standard is just one document…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E0A0-7137-48D7-A84F-7126E87464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You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either</a:t>
            </a:r>
            <a:r>
              <a:rPr lang="fr-CH" dirty="0"/>
              <a:t> </a:t>
            </a:r>
            <a:r>
              <a:rPr lang="fr-CH" dirty="0" err="1"/>
              <a:t>explain</a:t>
            </a:r>
            <a:r>
              <a:rPr lang="fr-CH" dirty="0"/>
              <a:t> the </a:t>
            </a:r>
            <a:r>
              <a:rPr lang="fr-CH" dirty="0" err="1"/>
              <a:t>process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 one </a:t>
            </a:r>
            <a:r>
              <a:rPr lang="fr-CH" dirty="0" err="1"/>
              <a:t>slide</a:t>
            </a:r>
            <a:r>
              <a:rPr lang="fr-CH" dirty="0"/>
              <a:t>, or use the 6 </a:t>
            </a:r>
            <a:r>
              <a:rPr lang="fr-CH" dirty="0" err="1"/>
              <a:t>slides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follow</a:t>
            </a:r>
            <a:r>
              <a:rPr lang="fr-CH" dirty="0"/>
              <a:t> to </a:t>
            </a:r>
            <a:r>
              <a:rPr lang="fr-CH" dirty="0" err="1"/>
              <a:t>present</a:t>
            </a:r>
            <a:r>
              <a:rPr lang="fr-CH" dirty="0"/>
              <a:t> more </a:t>
            </a:r>
            <a:r>
              <a:rPr lang="fr-CH" dirty="0" err="1"/>
              <a:t>detail</a:t>
            </a:r>
            <a:r>
              <a:rPr lang="fr-CH" dirty="0"/>
              <a:t>.</a:t>
            </a:r>
            <a:r>
              <a:rPr lang="fr-CH" baseline="0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E0A0-7137-48D7-A84F-7126E87464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fr-FR"/>
              <a:t>PEFC’s bottom up approach contains a number of unique elements that ensure the robustness of the system and are not found in any other global forest certification system:</a:t>
            </a:r>
          </a:p>
          <a:p>
            <a:r>
              <a:rPr lang="de-CH" altLang="fr-FR"/>
              <a:t>All standards are developed with stakeholder participation</a:t>
            </a:r>
          </a:p>
          <a:p>
            <a:r>
              <a:rPr lang="de-CH" altLang="fr-FR"/>
              <a:t>All standards are assessed by an independent consultant for compliance with international requirements; assessment reports are available on www.pefc.org</a:t>
            </a:r>
          </a:p>
          <a:p>
            <a:r>
              <a:rPr lang="de-CH" altLang="fr-FR"/>
              <a:t>Responsibility for approval lies with the General Assembly</a:t>
            </a:r>
          </a:p>
          <a:p>
            <a:r>
              <a:rPr lang="de-CH" altLang="fr-FR"/>
              <a:t>All national standards must be revised every 5 years.</a:t>
            </a:r>
          </a:p>
          <a:p>
            <a:endParaRPr lang="de-CH" altLang="fr-FR"/>
          </a:p>
          <a:p>
            <a:r>
              <a:rPr lang="de-CH" altLang="fr-FR"/>
              <a:t>Further information about national standards: http://pefc.org/standards/national-standards and http://pefc.org/standards/national-standards/guidance</a:t>
            </a:r>
          </a:p>
          <a:p>
            <a:r>
              <a:rPr lang="de-CH" altLang="fr-FR"/>
              <a:t>Further information about the endorsement process: http://pefc.org/standards/endorsement-mutual-recognition</a:t>
            </a:r>
          </a:p>
          <a:p>
            <a:pPr eaLnBrk="1" hangingPunct="1"/>
            <a:endParaRPr lang="en-CA" altLang="fr-FR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31A426-3733-42F3-AB2D-E18E0706572B}" type="slidenum">
              <a:rPr lang="en-US" altLang="fr-FR" smtClean="0">
                <a:solidFill>
                  <a:prstClr val="black"/>
                </a:solidFill>
                <a:latin typeface="Arial" pitchFamily="34" charset="0"/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fr-FR">
              <a:solidFill>
                <a:prstClr val="black"/>
              </a:solidFill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noProof="0" dirty="0">
                <a:solidFill>
                  <a:schemeClr val="accent3"/>
                </a:solidFill>
              </a:rPr>
              <a:t>#</a:t>
            </a:r>
            <a:r>
              <a:rPr lang="en-US" sz="1200" noProof="0" dirty="0" err="1">
                <a:solidFill>
                  <a:schemeClr val="accent3"/>
                </a:solidFill>
              </a:rPr>
              <a:t>pefc</a:t>
            </a:r>
            <a:endParaRPr lang="en-US" sz="1200" noProof="0" dirty="0">
              <a:solidFill>
                <a:schemeClr val="accent3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lvl="0" algn="r"/>
            <a:r>
              <a:rPr lang="en-US" sz="1200" b="1" noProof="0" dirty="0">
                <a:solidFill>
                  <a:schemeClr val="accent2"/>
                </a:solidFill>
              </a:rPr>
              <a:t>Promoting</a:t>
            </a:r>
            <a:br>
              <a:rPr lang="en-US" sz="1200" b="1" noProof="0" dirty="0">
                <a:solidFill>
                  <a:schemeClr val="accent2"/>
                </a:solidFill>
              </a:rPr>
            </a:br>
            <a:r>
              <a:rPr lang="en-US" sz="1200" b="1" noProof="0" dirty="0">
                <a:solidFill>
                  <a:schemeClr val="accent2"/>
                </a:solidFill>
              </a:rPr>
              <a:t>Sustainable Forest</a:t>
            </a:r>
            <a:br>
              <a:rPr lang="en-US" sz="1200" b="1" noProof="0" dirty="0">
                <a:solidFill>
                  <a:schemeClr val="accent2"/>
                </a:solidFill>
              </a:rPr>
            </a:br>
            <a:r>
              <a:rPr lang="en-US" sz="1200" b="1" noProof="0" dirty="0">
                <a:solidFill>
                  <a:schemeClr val="accent2"/>
                </a:solidFill>
              </a:rPr>
              <a:t>Management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9D1B7E-87C2-4012-AE8C-2445E30424A1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37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6940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/>
              <a:t>PEFC Council</a:t>
            </a:r>
            <a:endParaRPr lang="en-GB" altLang="en-US" sz="1050" dirty="0"/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/>
              <a:t>World Trade </a:t>
            </a:r>
            <a:r>
              <a:rPr lang="en-GB" altLang="en-US" sz="1050" dirty="0" err="1"/>
              <a:t>Center</a:t>
            </a:r>
            <a:r>
              <a:rPr lang="en-GB" altLang="en-US" sz="1050" dirty="0"/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/>
              <a:t>10, route de </a:t>
            </a:r>
            <a:r>
              <a:rPr lang="en-GB" altLang="en-US" sz="1050" dirty="0" err="1"/>
              <a:t>l’Aéroport</a:t>
            </a:r>
            <a:endParaRPr lang="en-GB" altLang="en-US" sz="1050" dirty="0"/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/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/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/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chemeClr val="accent3"/>
                </a:solidFill>
              </a:rPr>
              <a:t>development@pefc.org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chemeClr val="accent2"/>
                </a:solidFill>
              </a:rPr>
              <a:t>PEFC Council</a:t>
            </a:r>
            <a:endParaRPr lang="en-GB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chemeClr val="accent2"/>
                </a:solidFill>
              </a:rPr>
              <a:t>World Trade </a:t>
            </a:r>
            <a:r>
              <a:rPr lang="en-GB" altLang="en-US" sz="1500" dirty="0" err="1">
                <a:solidFill>
                  <a:schemeClr val="accent2"/>
                </a:solidFill>
              </a:rPr>
              <a:t>Center</a:t>
            </a:r>
            <a:r>
              <a:rPr lang="en-GB" altLang="en-US" sz="1500" dirty="0">
                <a:solidFill>
                  <a:schemeClr val="accent2"/>
                </a:solidFill>
              </a:rPr>
              <a:t> 1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chemeClr val="accent2"/>
                </a:solidFill>
              </a:rPr>
              <a:t>10, route de </a:t>
            </a:r>
            <a:r>
              <a:rPr lang="en-GB" altLang="en-US" sz="1500" dirty="0" err="1">
                <a:solidFill>
                  <a:schemeClr val="accent2"/>
                </a:solidFill>
              </a:rPr>
              <a:t>l’Aéroport</a:t>
            </a:r>
            <a:endParaRPr lang="en-GB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CH-1215 Geneva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Switzerland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Tel. +41 22 799 45 40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3"/>
                </a:solidFill>
              </a:rPr>
              <a:t>info@pefc.org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89C8-8F6B-384D-9D77-176AFCDAF32E}" type="datetimeFigureOut">
              <a:rPr lang="en-US" smtClean="0"/>
              <a:t>02-Aug-18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D55-23D1-0D43-A0E3-D8752502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4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dirty="0">
                <a:solidFill>
                  <a:srgbClr val="005295"/>
                </a:solidFill>
              </a:rPr>
              <a:t>#</a:t>
            </a:r>
            <a:r>
              <a:rPr lang="en-US" sz="1200" dirty="0" err="1">
                <a:solidFill>
                  <a:srgbClr val="005295"/>
                </a:solidFill>
              </a:rPr>
              <a:t>pefc</a:t>
            </a:r>
            <a:endParaRPr lang="en-US" sz="1200" dirty="0">
              <a:solidFill>
                <a:srgbClr val="005295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sz="1200" b="1" dirty="0">
                <a:solidFill>
                  <a:srgbClr val="006225"/>
                </a:solidFill>
              </a:rPr>
              <a:t>Promoting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Sustainable Forest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62158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>
                <a:solidFill>
                  <a:srgbClr val="343434"/>
                </a:solidFill>
              </a:rPr>
              <a:t>PEFC Council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World Trade </a:t>
            </a:r>
            <a:r>
              <a:rPr lang="en-GB" altLang="en-US" sz="1050" dirty="0" err="1">
                <a:solidFill>
                  <a:srgbClr val="343434"/>
                </a:solidFill>
              </a:rPr>
              <a:t>Center</a:t>
            </a:r>
            <a:r>
              <a:rPr lang="en-GB" altLang="en-US" sz="1050" dirty="0">
                <a:solidFill>
                  <a:srgbClr val="343434"/>
                </a:solidFill>
              </a:rPr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10, route de </a:t>
            </a:r>
            <a:r>
              <a:rPr lang="en-GB" altLang="en-US" sz="1050" dirty="0" err="1">
                <a:solidFill>
                  <a:srgbClr val="343434"/>
                </a:solidFill>
              </a:rPr>
              <a:t>l’Aéroport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100292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31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1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1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57007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867993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93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7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45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972759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2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550440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32247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95674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194522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3710448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785671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568963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382023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rgbClr val="006225"/>
                </a:solidFill>
              </a:rPr>
              <a:t>PEFC Council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World Trade </a:t>
            </a:r>
            <a:r>
              <a:rPr lang="en-GB" altLang="en-US" sz="1500" dirty="0" err="1">
                <a:solidFill>
                  <a:srgbClr val="006225"/>
                </a:solidFill>
              </a:rPr>
              <a:t>Center</a:t>
            </a:r>
            <a:r>
              <a:rPr lang="en-GB" altLang="en-US" sz="1500" dirty="0">
                <a:solidFill>
                  <a:srgbClr val="006225"/>
                </a:solidFill>
              </a:rPr>
              <a:t> 1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10, route de </a:t>
            </a:r>
            <a:r>
              <a:rPr lang="en-GB" altLang="en-US" sz="1500" dirty="0" err="1">
                <a:solidFill>
                  <a:srgbClr val="006225"/>
                </a:solidFill>
              </a:rPr>
              <a:t>l’Aéroport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CH-1215 Geneva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Switzerland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Tel. +41 22 799 45 40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2967206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4100512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3971925"/>
            <a:ext cx="4100512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00213"/>
            <a:ext cx="410051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1188" y="6381750"/>
            <a:ext cx="1512887" cy="142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5288" y="6524625"/>
            <a:ext cx="1728787" cy="1444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5288" y="6381750"/>
            <a:ext cx="215900" cy="142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04E299-4B0F-4659-939D-61FC5664C2F3}" type="slidenum">
              <a:rPr lang="fi-FI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EDA67-3FA8-47D7-81DC-FA53E38B2406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52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FEA29F-47D4-4682-86FA-BC2A1FAD4A88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97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dirty="0">
                <a:solidFill>
                  <a:srgbClr val="005295"/>
                </a:solidFill>
              </a:rPr>
              <a:t>#</a:t>
            </a:r>
            <a:r>
              <a:rPr lang="en-US" sz="1200" dirty="0" err="1">
                <a:solidFill>
                  <a:srgbClr val="005295"/>
                </a:solidFill>
              </a:rPr>
              <a:t>pefc</a:t>
            </a:r>
            <a:endParaRPr lang="en-US" sz="1200" dirty="0">
              <a:solidFill>
                <a:srgbClr val="005295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sz="1200" b="1" dirty="0">
                <a:solidFill>
                  <a:srgbClr val="006225"/>
                </a:solidFill>
              </a:rPr>
              <a:t>Promoting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Sustainable Forest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29788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>
                <a:solidFill>
                  <a:srgbClr val="343434"/>
                </a:solidFill>
              </a:rPr>
              <a:t>PEFC Council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World Trade </a:t>
            </a:r>
            <a:r>
              <a:rPr lang="en-GB" altLang="en-US" sz="1050" dirty="0" err="1">
                <a:solidFill>
                  <a:srgbClr val="343434"/>
                </a:solidFill>
              </a:rPr>
              <a:t>Center</a:t>
            </a:r>
            <a:r>
              <a:rPr lang="en-GB" altLang="en-US" sz="1050" dirty="0">
                <a:solidFill>
                  <a:srgbClr val="343434"/>
                </a:solidFill>
              </a:rPr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10, route de </a:t>
            </a:r>
            <a:r>
              <a:rPr lang="en-GB" altLang="en-US" sz="1050" dirty="0" err="1">
                <a:solidFill>
                  <a:srgbClr val="343434"/>
                </a:solidFill>
              </a:rPr>
              <a:t>l’Aéroport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1203787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7359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27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018"/>
            <a:ext cx="1752600" cy="14137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2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1" name="Image 20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28" name="Image 27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213342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121586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54098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1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65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67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870626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75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3813372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6600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341187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211021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187259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16321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16908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1521854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rgbClr val="006225"/>
                </a:solidFill>
              </a:rPr>
              <a:t>PEFC Council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World Trade </a:t>
            </a:r>
            <a:r>
              <a:rPr lang="en-GB" altLang="en-US" sz="1500" dirty="0" err="1">
                <a:solidFill>
                  <a:srgbClr val="006225"/>
                </a:solidFill>
              </a:rPr>
              <a:t>Center</a:t>
            </a:r>
            <a:r>
              <a:rPr lang="en-GB" altLang="en-US" sz="1500" dirty="0">
                <a:solidFill>
                  <a:srgbClr val="006225"/>
                </a:solidFill>
              </a:rPr>
              <a:t> 1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10, route de </a:t>
            </a:r>
            <a:r>
              <a:rPr lang="en-GB" altLang="en-US" sz="1500" dirty="0" err="1">
                <a:solidFill>
                  <a:srgbClr val="006225"/>
                </a:solidFill>
              </a:rPr>
              <a:t>l’Aéroport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CH-1215 Geneva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Switzerland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Tel. +41 22 799 45 40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5295"/>
                </a:solidFill>
              </a:rPr>
              <a:t>development@pefc.org</a:t>
            </a:r>
          </a:p>
        </p:txBody>
      </p:sp>
    </p:spTree>
    <p:extLst>
      <p:ext uri="{BB962C8B-B14F-4D97-AF65-F5344CB8AC3E}">
        <p14:creationId xmlns:p14="http://schemas.microsoft.com/office/powerpoint/2010/main" val="3254590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4100512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3971925"/>
            <a:ext cx="4100512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00213"/>
            <a:ext cx="410051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1188" y="6381750"/>
            <a:ext cx="1512887" cy="142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5288" y="6524625"/>
            <a:ext cx="1728787" cy="1444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5288" y="6381750"/>
            <a:ext cx="215900" cy="142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04E299-4B0F-4659-939D-61FC5664C2F3}" type="slidenum">
              <a:rPr lang="fi-FI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58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EDA67-3FA8-47D7-81DC-FA53E38B2406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46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FEA29F-47D4-4682-86FA-BC2A1FAD4A88}" type="slidenum">
              <a:rPr lang="en-US">
                <a:solidFill>
                  <a:srgbClr val="AAAAA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34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dirty="0">
                <a:solidFill>
                  <a:srgbClr val="005295"/>
                </a:solidFill>
              </a:rPr>
              <a:t>#</a:t>
            </a:r>
            <a:r>
              <a:rPr lang="en-US" sz="1200" dirty="0" err="1">
                <a:solidFill>
                  <a:srgbClr val="005295"/>
                </a:solidFill>
              </a:rPr>
              <a:t>pefc</a:t>
            </a:r>
            <a:endParaRPr lang="en-US" sz="1200" dirty="0">
              <a:solidFill>
                <a:srgbClr val="005295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sz="1200" b="1" dirty="0">
                <a:solidFill>
                  <a:srgbClr val="006225"/>
                </a:solidFill>
              </a:rPr>
              <a:t>Promoting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Sustainable Forest</a:t>
            </a:r>
            <a:br>
              <a:rPr lang="en-US" sz="1200" b="1" dirty="0">
                <a:solidFill>
                  <a:srgbClr val="006225"/>
                </a:solidFill>
              </a:rPr>
            </a:br>
            <a:r>
              <a:rPr lang="en-US" sz="1200" b="1" dirty="0">
                <a:solidFill>
                  <a:srgbClr val="006225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025428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>
                <a:solidFill>
                  <a:srgbClr val="343434"/>
                </a:solidFill>
              </a:rPr>
              <a:t>PEFC Council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World Trade </a:t>
            </a:r>
            <a:r>
              <a:rPr lang="en-GB" altLang="en-US" sz="1050" dirty="0" err="1">
                <a:solidFill>
                  <a:srgbClr val="343434"/>
                </a:solidFill>
              </a:rPr>
              <a:t>Center</a:t>
            </a:r>
            <a:r>
              <a:rPr lang="en-GB" altLang="en-US" sz="1050" dirty="0">
                <a:solidFill>
                  <a:srgbClr val="343434"/>
                </a:solidFill>
              </a:rPr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>
                <a:solidFill>
                  <a:srgbClr val="343434"/>
                </a:solidFill>
              </a:rPr>
              <a:t>10, route de </a:t>
            </a:r>
            <a:r>
              <a:rPr lang="en-GB" altLang="en-US" sz="1050" dirty="0" err="1">
                <a:solidFill>
                  <a:srgbClr val="343434"/>
                </a:solidFill>
              </a:rPr>
              <a:t>l’Aéroport</a:t>
            </a:r>
            <a:endParaRPr lang="en-GB" altLang="en-US" sz="1050" dirty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343434"/>
                </a:solidFill>
              </a:rPr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>
                <a:solidFill>
                  <a:srgbClr val="005295"/>
                </a:solidFill>
              </a:rPr>
              <a:t>info@pefc.org</a:t>
            </a:r>
          </a:p>
        </p:txBody>
      </p:sp>
    </p:spTree>
    <p:extLst>
      <p:ext uri="{BB962C8B-B14F-4D97-AF65-F5344CB8AC3E}">
        <p14:creationId xmlns:p14="http://schemas.microsoft.com/office/powerpoint/2010/main" val="1336902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Presentation subtitle</a:t>
            </a:r>
            <a:br>
              <a:rPr lang="en-US" noProof="0" dirty="0"/>
            </a:br>
            <a:r>
              <a:rPr lang="en-US" noProof="0" dirty="0"/>
              <a:t>may contain up to two</a:t>
            </a:r>
            <a:br>
              <a:rPr lang="en-US" noProof="0" dirty="0"/>
            </a:br>
            <a:r>
              <a:rPr lang="en-US" noProof="0" dirty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Presentation title, may contain up to three lines</a:t>
            </a:r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09156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007803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6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title,</a:t>
            </a:r>
            <a:br>
              <a:rPr lang="en-US" noProof="0" dirty="0"/>
            </a:br>
            <a:r>
              <a:rPr lang="en-US" noProof="0" dirty="0"/>
              <a:t>may contain</a:t>
            </a:r>
            <a:br>
              <a:rPr lang="en-US" noProof="0" dirty="0"/>
            </a:br>
            <a:r>
              <a:rPr lang="en-US" noProof="0" dirty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Section subtitle</a:t>
            </a:r>
            <a:br>
              <a:rPr lang="en-US" noProof="0" dirty="0"/>
            </a:br>
            <a:r>
              <a:rPr lang="en-US" noProof="0" dirty="0"/>
              <a:t>may contain up</a:t>
            </a:r>
            <a:br>
              <a:rPr lang="en-US" noProof="0" dirty="0"/>
            </a:br>
            <a:r>
              <a:rPr lang="en-US" noProof="0" dirty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018"/>
            <a:ext cx="1752600" cy="14137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2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1" name="Image 20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28" name="Image 27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4440096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3976666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982861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26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79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06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69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80046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317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29040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8936263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590268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8811878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/>
              <a:t>Add a photo</a:t>
            </a:r>
          </a:p>
        </p:txBody>
      </p:sp>
    </p:spTree>
    <p:extLst>
      <p:ext uri="{BB962C8B-B14F-4D97-AF65-F5344CB8AC3E}">
        <p14:creationId xmlns:p14="http://schemas.microsoft.com/office/powerpoint/2010/main" val="1756940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0"/>
            <a:endParaRPr lang="en-US" noProof="0" dirty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8445521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650666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9058063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rgbClr val="006225"/>
                </a:solidFill>
              </a:rPr>
              <a:t>PEFC Council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World Trade </a:t>
            </a:r>
            <a:r>
              <a:rPr lang="en-GB" altLang="en-US" sz="1500" dirty="0" err="1">
                <a:solidFill>
                  <a:srgbClr val="006225"/>
                </a:solidFill>
              </a:rPr>
              <a:t>Center</a:t>
            </a:r>
            <a:r>
              <a:rPr lang="en-GB" altLang="en-US" sz="1500" dirty="0">
                <a:solidFill>
                  <a:srgbClr val="006225"/>
                </a:solidFill>
              </a:rPr>
              <a:t> 1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10, route de </a:t>
            </a:r>
            <a:r>
              <a:rPr lang="en-GB" altLang="en-US" sz="1500" dirty="0" err="1">
                <a:solidFill>
                  <a:srgbClr val="006225"/>
                </a:solidFill>
              </a:rPr>
              <a:t>l’Aéroport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CH-1215 Geneva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Switzerland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Tel. +41 22 799 45 40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5295"/>
                </a:solidFill>
              </a:rPr>
              <a:t>sarah.price@pefc.org</a:t>
            </a:r>
          </a:p>
        </p:txBody>
      </p:sp>
    </p:spTree>
    <p:extLst>
      <p:ext uri="{BB962C8B-B14F-4D97-AF65-F5344CB8AC3E}">
        <p14:creationId xmlns:p14="http://schemas.microsoft.com/office/powerpoint/2010/main" val="236496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theme" Target="../theme/theme4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4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5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7" r:id="rId2"/>
    <p:sldLayoutId id="2147483859" r:id="rId3"/>
    <p:sldLayoutId id="2147483849" r:id="rId4"/>
    <p:sldLayoutId id="2147483861" r:id="rId5"/>
    <p:sldLayoutId id="2147483862" r:id="rId6"/>
    <p:sldLayoutId id="2147483858" r:id="rId7"/>
    <p:sldLayoutId id="2147483863" r:id="rId8"/>
    <p:sldLayoutId id="2147483856" r:id="rId9"/>
    <p:sldLayoutId id="2147483809" r:id="rId10"/>
    <p:sldLayoutId id="2147483822" r:id="rId11"/>
    <p:sldLayoutId id="2147483810" r:id="rId12"/>
    <p:sldLayoutId id="2147483819" r:id="rId13"/>
    <p:sldLayoutId id="2147483820" r:id="rId14"/>
    <p:sldLayoutId id="2147483821" r:id="rId15"/>
    <p:sldLayoutId id="2147483823" r:id="rId16"/>
    <p:sldLayoutId id="2147483827" r:id="rId17"/>
    <p:sldLayoutId id="2147483824" r:id="rId18"/>
    <p:sldLayoutId id="2147483825" r:id="rId19"/>
    <p:sldLayoutId id="2147483826" r:id="rId20"/>
    <p:sldLayoutId id="2147483860" r:id="rId21"/>
    <p:sldLayoutId id="2147483951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8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9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9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30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8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9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50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jpe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7544" y="3717032"/>
            <a:ext cx="4103686" cy="594544"/>
          </a:xfrm>
        </p:spPr>
        <p:txBody>
          <a:bodyPr/>
          <a:lstStyle/>
          <a:p>
            <a:r>
              <a:rPr lang="en-US" sz="2000" dirty="0">
                <a:solidFill>
                  <a:srgbClr val="FFC000"/>
                </a:solidFill>
              </a:rPr>
              <a:t>March 7</a:t>
            </a:r>
            <a:r>
              <a:rPr lang="en-US" sz="2000" baseline="30000" dirty="0">
                <a:solidFill>
                  <a:srgbClr val="FFC000"/>
                </a:solidFill>
              </a:rPr>
              <a:t>th</a:t>
            </a:r>
            <a:r>
              <a:rPr lang="en-US" sz="2000" dirty="0">
                <a:solidFill>
                  <a:srgbClr val="FFC000"/>
                </a:solidFill>
              </a:rPr>
              <a:t> 2016</a:t>
            </a:r>
          </a:p>
          <a:p>
            <a:r>
              <a:rPr lang="en-US" sz="2000" dirty="0">
                <a:solidFill>
                  <a:srgbClr val="FFC000"/>
                </a:solidFill>
              </a:rPr>
              <a:t>Myanmar Interim Taskforce 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err="1">
                <a:solidFill>
                  <a:srgbClr val="FFC000"/>
                </a:solidFill>
              </a:rPr>
              <a:t>Rciahrd</a:t>
            </a:r>
            <a:r>
              <a:rPr lang="en-US" sz="2000" dirty="0">
                <a:solidFill>
                  <a:srgbClr val="FFC000"/>
                </a:solidFill>
              </a:rPr>
              <a:t> Laity</a:t>
            </a:r>
          </a:p>
          <a:p>
            <a:r>
              <a:rPr lang="en-US" sz="2000" dirty="0">
                <a:solidFill>
                  <a:srgbClr val="FFC000"/>
                </a:solidFill>
              </a:rPr>
              <a:t>PEFC International</a:t>
            </a:r>
          </a:p>
          <a:p>
            <a:endParaRPr lang="de-CH" altLang="fr-FR" sz="2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586" y="1369797"/>
            <a:ext cx="3960440" cy="2469162"/>
          </a:xfrm>
        </p:spPr>
        <p:txBody>
          <a:bodyPr/>
          <a:lstStyle/>
          <a:p>
            <a:r>
              <a:rPr lang="en-US" dirty="0"/>
              <a:t>PEFC supporting FLEGT in Myanmar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Capacity for MFCS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3359" t="10625" r="25649" b="12595"/>
          <a:stretch/>
        </p:blipFill>
        <p:spPr>
          <a:xfrm>
            <a:off x="935037" y="1328195"/>
            <a:ext cx="1223367" cy="1703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5" b="10958"/>
          <a:stretch/>
        </p:blipFill>
        <p:spPr>
          <a:xfrm>
            <a:off x="514455" y="3480317"/>
            <a:ext cx="4370674" cy="2764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78989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1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83466" y="1318336"/>
            <a:ext cx="1838111" cy="65142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ASEAN SECTRETARY GENERAL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00612" y="2299947"/>
            <a:ext cx="3222505" cy="35858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ASEAN Economic Community 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69263" y="3059732"/>
            <a:ext cx="2332890" cy="36195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Market Integration Directorate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53476" y="3068273"/>
            <a:ext cx="2577467" cy="4045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Finance and Industry Directorate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77162" y="3853886"/>
            <a:ext cx="2284235" cy="36281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Trade and Facilitation Division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5565" y="3833993"/>
            <a:ext cx="2808383" cy="34567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Food, Agriculture &amp; Forestry Division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56869" y="4617714"/>
            <a:ext cx="1716464" cy="72562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WG Pan ASEAN Timber Certification Initiative (PATCI)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65506" y="5238701"/>
            <a:ext cx="2792239" cy="969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Lead by Malaysia</a:t>
            </a:r>
          </a:p>
          <a:p>
            <a:r>
              <a:rPr lang="en-US" sz="1050" dirty="0"/>
              <a:t>Current Chair: Philippines  (FMB) </a:t>
            </a:r>
          </a:p>
          <a:p>
            <a:r>
              <a:rPr lang="en-US" sz="1050" dirty="0"/>
              <a:t>Incoming chair: Thailand  (RFD)</a:t>
            </a:r>
          </a:p>
          <a:p>
            <a:pPr algn="ctr"/>
            <a:r>
              <a:rPr lang="en-US" sz="1350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32270" y="5861780"/>
            <a:ext cx="4089164" cy="807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  <a:p>
            <a:pPr algn="ctr"/>
            <a:r>
              <a:rPr lang="en-US" sz="1350" dirty="0"/>
              <a:t>Improving Standards and Conformance Infrastructure in Forest Legality and Sustainability Project</a:t>
            </a:r>
          </a:p>
          <a:p>
            <a:pPr algn="ctr"/>
            <a:r>
              <a:rPr lang="en-US" sz="1350" dirty="0"/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7845" y="5678447"/>
            <a:ext cx="2265527" cy="48548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Chair: Malaysia (</a:t>
            </a:r>
            <a:r>
              <a:rPr lang="en-US" sz="1350" dirty="0" err="1"/>
              <a:t>Std</a:t>
            </a:r>
            <a:r>
              <a:rPr lang="en-US" sz="1350" dirty="0"/>
              <a:t> My)</a:t>
            </a:r>
          </a:p>
          <a:p>
            <a:pPr algn="ctr"/>
            <a:r>
              <a:rPr lang="en-US" sz="1350" dirty="0"/>
              <a:t>Co-Chair: Thailand (TISI)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98468" y="5199023"/>
            <a:ext cx="847395" cy="46801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WG 2. Conformity Assessment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3249" y="5198308"/>
            <a:ext cx="867356" cy="4680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WG 3. Legal Metrology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8837" y="4644872"/>
            <a:ext cx="2551768" cy="5576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ASEAN Consultative Committee on Standards and Quality (ACCSQ)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245371" y="1969758"/>
            <a:ext cx="0" cy="1870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17485" y="2156785"/>
            <a:ext cx="57884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96326" y="2172806"/>
            <a:ext cx="0" cy="15010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60489" y="2854355"/>
            <a:ext cx="0" cy="21391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260489" y="2852838"/>
            <a:ext cx="2539268" cy="151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9757" y="2852837"/>
            <a:ext cx="0" cy="21543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10696" y="3421686"/>
            <a:ext cx="0" cy="2403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3829" y="3661626"/>
            <a:ext cx="626867" cy="23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83829" y="3659709"/>
            <a:ext cx="11825" cy="21666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45656" y="3284985"/>
            <a:ext cx="1205635" cy="7772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ASEAN Economic Ministers</a:t>
            </a:r>
          </a:p>
        </p:txBody>
      </p:sp>
      <p:cxnSp>
        <p:nvCxnSpPr>
          <p:cNvPr id="53" name="Straight Arrow Connector 52"/>
          <p:cNvCxnSpPr>
            <a:stCxn id="47" idx="2"/>
          </p:cNvCxnSpPr>
          <p:nvPr/>
        </p:nvCxnSpPr>
        <p:spPr>
          <a:xfrm>
            <a:off x="848474" y="4062223"/>
            <a:ext cx="386678" cy="59169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3" idx="1"/>
          </p:cNvCxnSpPr>
          <p:nvPr/>
        </p:nvCxnSpPr>
        <p:spPr>
          <a:xfrm>
            <a:off x="3101553" y="5714064"/>
            <a:ext cx="630717" cy="55133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40734" y="2854354"/>
            <a:ext cx="719756" cy="0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402443" y="2156785"/>
            <a:ext cx="615043" cy="0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7524912" y="3122461"/>
            <a:ext cx="1300000" cy="112081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ASEAN Ministers of Agriculture and Forestry (AMAF)</a:t>
            </a:r>
          </a:p>
        </p:txBody>
      </p:sp>
      <p:cxnSp>
        <p:nvCxnSpPr>
          <p:cNvPr id="90" name="Straight Arrow Connector 89"/>
          <p:cNvCxnSpPr>
            <a:endCxn id="11" idx="3"/>
          </p:cNvCxnSpPr>
          <p:nvPr/>
        </p:nvCxnSpPr>
        <p:spPr>
          <a:xfrm flipH="1">
            <a:off x="7173333" y="4271788"/>
            <a:ext cx="433256" cy="70873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763349" y="5199023"/>
            <a:ext cx="835119" cy="4630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WG 1. Standards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302521" y="2658535"/>
            <a:ext cx="0" cy="1870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00611" y="3663988"/>
            <a:ext cx="719756" cy="0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929508" y="3481913"/>
            <a:ext cx="0" cy="2403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09734" y="3695550"/>
            <a:ext cx="626867" cy="23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524776" y="3704913"/>
            <a:ext cx="11825" cy="1468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01802" y="3699756"/>
            <a:ext cx="719756" cy="0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65506" y="4201228"/>
            <a:ext cx="0" cy="26984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742146" y="4446202"/>
            <a:ext cx="94774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678062" y="4419475"/>
            <a:ext cx="11825" cy="21666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355089" y="4446203"/>
            <a:ext cx="438787" cy="1843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152055" y="4201229"/>
            <a:ext cx="0" cy="2403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57439" y="4439177"/>
            <a:ext cx="626867" cy="23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757438" y="4437260"/>
            <a:ext cx="11825" cy="21666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74221" y="4441540"/>
            <a:ext cx="719756" cy="0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6878473" y="2005116"/>
            <a:ext cx="2265527" cy="48548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WG= Working Group</a:t>
            </a:r>
          </a:p>
        </p:txBody>
      </p:sp>
      <p:sp>
        <p:nvSpPr>
          <p:cNvPr id="68" name="Left-Right Arrow 67"/>
          <p:cNvSpPr/>
          <p:nvPr/>
        </p:nvSpPr>
        <p:spPr>
          <a:xfrm>
            <a:off x="3362767" y="4425831"/>
            <a:ext cx="1785835" cy="812869"/>
          </a:xfrm>
          <a:prstGeom prst="left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2016-2026 Vision and Strategy’s</a:t>
            </a:r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endCxn id="13" idx="0"/>
          </p:cNvCxnSpPr>
          <p:nvPr/>
        </p:nvCxnSpPr>
        <p:spPr>
          <a:xfrm>
            <a:off x="5776852" y="5343335"/>
            <a:ext cx="0" cy="5184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6689887" y="1429511"/>
            <a:ext cx="2534079" cy="69299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" dirty="0"/>
              <a:t>Please note:  This is for illustrative purposes and is not approved by ASEAN.  For internal use only.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POTENTIAL STUCTURE FOR SFM + LEGALITY QUALITY INFRASTRUCTURE PROJECT IN ASEAN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840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Thank you! (Background Material)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8314" y="4581128"/>
            <a:ext cx="3417886" cy="752872"/>
          </a:xfrm>
        </p:spPr>
        <p:txBody>
          <a:bodyPr/>
          <a:lstStyle/>
          <a:p>
            <a:r>
              <a:rPr lang="en-CA" dirty="0"/>
              <a:t>richard.laity@pefc.org</a:t>
            </a:r>
          </a:p>
        </p:txBody>
      </p:sp>
    </p:spTree>
    <p:extLst>
      <p:ext uri="{BB962C8B-B14F-4D97-AF65-F5344CB8AC3E}">
        <p14:creationId xmlns:p14="http://schemas.microsoft.com/office/powerpoint/2010/main" val="230701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36" y="-6768"/>
            <a:ext cx="6532563" cy="1036637"/>
          </a:xfrm>
        </p:spPr>
        <p:txBody>
          <a:bodyPr/>
          <a:lstStyle/>
          <a:p>
            <a:r>
              <a:rPr lang="en-US" dirty="0"/>
              <a:t>Quality Infrastructure Requirements for Certification and FLEGT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61699" y="6491231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1340768"/>
          <a:ext cx="7992888" cy="5103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818">
                  <a:extLst>
                    <a:ext uri="{9D8B030D-6E8A-4147-A177-3AD203B41FA5}">
                      <a16:colId xmlns:a16="http://schemas.microsoft.com/office/drawing/2014/main" val="1812746027"/>
                    </a:ext>
                  </a:extLst>
                </a:gridCol>
                <a:gridCol w="2281904">
                  <a:extLst>
                    <a:ext uri="{9D8B030D-6E8A-4147-A177-3AD203B41FA5}">
                      <a16:colId xmlns:a16="http://schemas.microsoft.com/office/drawing/2014/main" val="3548399705"/>
                    </a:ext>
                  </a:extLst>
                </a:gridCol>
                <a:gridCol w="2091814">
                  <a:extLst>
                    <a:ext uri="{9D8B030D-6E8A-4147-A177-3AD203B41FA5}">
                      <a16:colId xmlns:a16="http://schemas.microsoft.com/office/drawing/2014/main" val="668563560"/>
                    </a:ext>
                  </a:extLst>
                </a:gridCol>
                <a:gridCol w="2465352">
                  <a:extLst>
                    <a:ext uri="{9D8B030D-6E8A-4147-A177-3AD203B41FA5}">
                      <a16:colId xmlns:a16="http://schemas.microsoft.com/office/drawing/2014/main" val="109288518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Component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PEFC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FSC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FLEGT VPA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1089012636"/>
                  </a:ext>
                </a:extLst>
              </a:tr>
              <a:tr h="691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Accreditation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Bodies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National Accreditation Bodies (members of International Accreditation Forum)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PEFC Associate member within the IAF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Accreditation Services International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Generally not applicable unless verification element of TLAS is done by independent 3</a:t>
                      </a:r>
                      <a:r>
                        <a:rPr lang="en-GB" sz="900" baseline="30000">
                          <a:effectLst/>
                        </a:rPr>
                        <a:t>rd</a:t>
                      </a:r>
                      <a:r>
                        <a:rPr lang="en-GB" sz="900">
                          <a:effectLst/>
                        </a:rPr>
                        <a:t> party certifiers (e.g. SVLK)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74901610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Scheme Managers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Independent organizations with membership within the PEFC Council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FSC, with National Standard Development Groups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VPA Joint Implementation Committee (JIC)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817652823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Legality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Standards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PEFC Controlled sources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FSC Controlled Wood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Legality Definition (TLAS)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2815245512"/>
                  </a:ext>
                </a:extLst>
              </a:tr>
              <a:tr h="4612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Sustainability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National Standards (PEFC- Endorsed)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FSC Interim National Standards or Approved National and Regional Standards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551071902"/>
                  </a:ext>
                </a:extLst>
              </a:tr>
              <a:tr h="32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Chain-of-Custody requirements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CoC Standard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CoC Standards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Supply Chain Controls (TLAS)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402405906"/>
                  </a:ext>
                </a:extLst>
              </a:tr>
              <a:tr h="347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Certification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Bodies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PEFC-notified and accredited to national accreditation body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FSC accredited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N/A unless VPA uses independent verification (e.g. SVLK)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731487"/>
                  </a:ext>
                </a:extLst>
              </a:tr>
              <a:tr h="347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Auditors (Independent,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government)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Independent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Independent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Government Officer and/or Independent (e.g. SVLK)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1669720022"/>
                  </a:ext>
                </a:extLst>
              </a:tr>
              <a:tr h="1960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System auditors, independent monitors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The PEFC Endorsement and Mutual Recognition process; includes PEFC Approved Independent Assessors &amp; Panel of Experts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Maintains clear separation between standard-setting, conformity assessment and accreditation functions in line with globally recognized ISO best practice. 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International and National Complaint Mechanisms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FSC and ASI both full members of ISEAL, undergo </a:t>
                      </a:r>
                      <a:r>
                        <a:rPr lang="en-US" sz="900">
                          <a:effectLst/>
                        </a:rPr>
                        <a:t>independent evaluation against ISEAL's Codes of Good Practice.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FSC Policy for Association mechanism, </a:t>
                      </a:r>
                      <a:r>
                        <a:rPr lang="en-US" sz="900">
                          <a:effectLst/>
                        </a:rPr>
                        <a:t>protects system from reputational risk from organizations involved in unacceptable activities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Complaints mechanisms and </a:t>
                      </a:r>
                      <a:r>
                        <a:rPr lang="en-US" sz="900">
                          <a:effectLst/>
                        </a:rPr>
                        <a:t>Dispute Resolution System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VPA Evaluators or Auditors (at least once per year and appointed by JIC),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Independent Forest Monitoring (CSO)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2232544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1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r 25"/>
          <p:cNvGrpSpPr/>
          <p:nvPr/>
        </p:nvGrpSpPr>
        <p:grpSpPr>
          <a:xfrm>
            <a:off x="3545129" y="1828800"/>
            <a:ext cx="1636471" cy="1747967"/>
            <a:chOff x="3545129" y="4464000"/>
            <a:chExt cx="1636471" cy="1747967"/>
          </a:xfrm>
        </p:grpSpPr>
        <p:pic>
          <p:nvPicPr>
            <p:cNvPr id="46" name="Image 45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5129" y="4464000"/>
              <a:ext cx="1636471" cy="1747967"/>
            </a:xfrm>
            <a:prstGeom prst="rect">
              <a:avLst/>
            </a:prstGeom>
          </p:spPr>
        </p:pic>
        <p:pic>
          <p:nvPicPr>
            <p:cNvPr id="55" name="Image 54" descr="Accreditati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4530" y="5123676"/>
              <a:ext cx="1344670" cy="362724"/>
            </a:xfrm>
            <a:prstGeom prst="rect">
              <a:avLst/>
            </a:prstGeom>
          </p:spPr>
        </p:pic>
      </p:grpSp>
      <p:grpSp>
        <p:nvGrpSpPr>
          <p:cNvPr id="57" name="Grouper 28"/>
          <p:cNvGrpSpPr/>
          <p:nvPr/>
        </p:nvGrpSpPr>
        <p:grpSpPr>
          <a:xfrm>
            <a:off x="5410200" y="3890833"/>
            <a:ext cx="1636471" cy="1747967"/>
            <a:chOff x="5410200" y="2466000"/>
            <a:chExt cx="1636471" cy="1747967"/>
          </a:xfrm>
        </p:grpSpPr>
        <p:pic>
          <p:nvPicPr>
            <p:cNvPr id="58" name="Image 57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2466000"/>
              <a:ext cx="1636471" cy="1747967"/>
            </a:xfrm>
            <a:prstGeom prst="rect">
              <a:avLst/>
            </a:prstGeom>
          </p:spPr>
        </p:pic>
        <p:pic>
          <p:nvPicPr>
            <p:cNvPr id="62" name="Image 61" descr="Conformity_Assessmen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2974976"/>
              <a:ext cx="1199580" cy="686585"/>
            </a:xfrm>
            <a:prstGeom prst="rect">
              <a:avLst/>
            </a:prstGeom>
          </p:spPr>
        </p:pic>
      </p:grpSp>
      <p:grpSp>
        <p:nvGrpSpPr>
          <p:cNvPr id="67" name="Grouper 66"/>
          <p:cNvGrpSpPr/>
          <p:nvPr/>
        </p:nvGrpSpPr>
        <p:grpSpPr>
          <a:xfrm>
            <a:off x="1634400" y="3890833"/>
            <a:ext cx="1636471" cy="1747967"/>
            <a:chOff x="1634400" y="3662233"/>
            <a:chExt cx="1636471" cy="1747967"/>
          </a:xfrm>
        </p:grpSpPr>
        <p:pic>
          <p:nvPicPr>
            <p:cNvPr id="71" name="Image 70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4400" y="3662233"/>
              <a:ext cx="1636471" cy="1747967"/>
            </a:xfrm>
            <a:prstGeom prst="rect">
              <a:avLst/>
            </a:prstGeom>
          </p:spPr>
        </p:pic>
        <p:pic>
          <p:nvPicPr>
            <p:cNvPr id="72" name="Image 71" descr="Standard-Settin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0000" y="4168800"/>
              <a:ext cx="1010446" cy="686585"/>
            </a:xfrm>
            <a:prstGeom prst="rect">
              <a:avLst/>
            </a:prstGeom>
          </p:spPr>
        </p:pic>
      </p:grpSp>
      <p:grpSp>
        <p:nvGrpSpPr>
          <p:cNvPr id="79" name="Grouper 78"/>
          <p:cNvGrpSpPr/>
          <p:nvPr/>
        </p:nvGrpSpPr>
        <p:grpSpPr>
          <a:xfrm>
            <a:off x="3024000" y="2876400"/>
            <a:ext cx="2582430" cy="2055021"/>
            <a:chOff x="3024000" y="2647800"/>
            <a:chExt cx="2582430" cy="2055021"/>
          </a:xfrm>
        </p:grpSpPr>
        <p:sp>
          <p:nvSpPr>
            <p:cNvPr id="73" name="Double flèche horizontale 72"/>
            <p:cNvSpPr/>
            <p:nvPr/>
          </p:nvSpPr>
          <p:spPr>
            <a:xfrm rot="10800000">
              <a:off x="3277035" y="4398021"/>
              <a:ext cx="21336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Double flèche horizontale 75"/>
            <p:cNvSpPr/>
            <p:nvPr/>
          </p:nvSpPr>
          <p:spPr>
            <a:xfrm rot="13711640">
              <a:off x="4862455" y="3136042"/>
              <a:ext cx="1183149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Double flèche horizontale 76"/>
            <p:cNvSpPr/>
            <p:nvPr/>
          </p:nvSpPr>
          <p:spPr>
            <a:xfrm rot="8004556">
              <a:off x="2556253" y="3115547"/>
              <a:ext cx="1240294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 to ISO Framework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0" y="6498000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9" name="ZoneTexte 58"/>
          <p:cNvSpPr txBox="1"/>
          <p:nvPr/>
        </p:nvSpPr>
        <p:spPr>
          <a:xfrm>
            <a:off x="3962400" y="3810000"/>
            <a:ext cx="7620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/>
                </a:solidFill>
              </a:rPr>
              <a:t>ISO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086600" y="4419600"/>
            <a:ext cx="16764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</a:rPr>
              <a:t>ISO/IEC 17021</a:t>
            </a:r>
          </a:p>
          <a:p>
            <a:pPr algn="ctr"/>
            <a:r>
              <a:rPr lang="en-GB" sz="1400" dirty="0">
                <a:solidFill>
                  <a:schemeClr val="accent3"/>
                </a:solidFill>
              </a:rPr>
              <a:t>ISO/IEC 17065</a:t>
            </a:r>
          </a:p>
          <a:p>
            <a:pPr algn="ctr"/>
            <a:r>
              <a:rPr lang="en-GB" sz="1400" dirty="0">
                <a:solidFill>
                  <a:schemeClr val="accent3"/>
                </a:solidFill>
              </a:rPr>
              <a:t>ISO 19011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6934200" y="2514600"/>
            <a:ext cx="198120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accent3"/>
                </a:solidFill>
              </a:rPr>
              <a:t>PEFC ST 1003:2010</a:t>
            </a:r>
            <a:br>
              <a:rPr lang="en-GB" sz="1400" i="1" dirty="0">
                <a:solidFill>
                  <a:schemeClr val="accent3"/>
                </a:solidFill>
              </a:rPr>
            </a:br>
            <a:r>
              <a:rPr lang="en-GB" sz="1400" i="1" dirty="0">
                <a:solidFill>
                  <a:schemeClr val="accent3"/>
                </a:solidFill>
              </a:rPr>
              <a:t>PEFC GD 2003:2012</a:t>
            </a:r>
            <a:br>
              <a:rPr lang="en-GB" sz="1400" i="1" dirty="0">
                <a:solidFill>
                  <a:schemeClr val="accent3"/>
                </a:solidFill>
              </a:rPr>
            </a:br>
            <a:r>
              <a:rPr lang="en-GB" sz="1400" i="1" dirty="0">
                <a:solidFill>
                  <a:schemeClr val="accent3"/>
                </a:solidFill>
              </a:rPr>
              <a:t>PEFC ST 2002:2013</a:t>
            </a:r>
            <a:br>
              <a:rPr lang="en-GB" sz="1400" i="1" dirty="0">
                <a:solidFill>
                  <a:schemeClr val="accent3"/>
                </a:solidFill>
              </a:rPr>
            </a:br>
            <a:r>
              <a:rPr lang="en-GB" sz="1400" i="1" dirty="0">
                <a:solidFill>
                  <a:schemeClr val="accent3"/>
                </a:solidFill>
              </a:rPr>
              <a:t>(PEFC ST 2004:201X)</a:t>
            </a:r>
            <a:br>
              <a:rPr lang="en-GB" sz="1400" i="1" dirty="0">
                <a:solidFill>
                  <a:schemeClr val="accent3"/>
                </a:solidFill>
              </a:rPr>
            </a:br>
            <a:r>
              <a:rPr lang="en-GB" sz="1400" i="1" dirty="0">
                <a:solidFill>
                  <a:schemeClr val="accent3"/>
                </a:solidFill>
              </a:rPr>
              <a:t>National documentation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4648200" y="1295400"/>
            <a:ext cx="1447800" cy="3048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</a:rPr>
              <a:t>ISO/IEC 17011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2895600" y="1295400"/>
            <a:ext cx="1447800" cy="3048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3"/>
                </a:solidFill>
              </a:rPr>
              <a:t>IAF Procedures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76200" y="4343400"/>
            <a:ext cx="16002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</a:rPr>
              <a:t>ISO/IEC Guide 59</a:t>
            </a:r>
            <a:br>
              <a:rPr lang="en-GB" sz="1400" dirty="0">
                <a:solidFill>
                  <a:schemeClr val="accent3"/>
                </a:solidFill>
              </a:rPr>
            </a:br>
            <a:r>
              <a:rPr lang="en-GB" sz="1400" dirty="0">
                <a:solidFill>
                  <a:schemeClr val="accent3"/>
                </a:solidFill>
              </a:rPr>
              <a:t>ISO Guide 82</a:t>
            </a:r>
            <a:br>
              <a:rPr lang="en-GB" sz="1400" dirty="0">
                <a:solidFill>
                  <a:schemeClr val="accent3"/>
                </a:solidFill>
              </a:rPr>
            </a:br>
            <a:r>
              <a:rPr lang="en-GB" sz="1400" dirty="0">
                <a:solidFill>
                  <a:schemeClr val="accent3"/>
                </a:solidFill>
              </a:rPr>
              <a:t>ISO/IEC Guide 2</a:t>
            </a:r>
            <a:br>
              <a:rPr lang="en-GB" sz="1400" dirty="0">
                <a:solidFill>
                  <a:schemeClr val="accent3"/>
                </a:solidFill>
              </a:rPr>
            </a:br>
            <a:r>
              <a:rPr lang="en-GB" sz="1400" dirty="0">
                <a:solidFill>
                  <a:schemeClr val="accent3"/>
                </a:solidFill>
              </a:rPr>
              <a:t>ISO/IEC 17007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76200" y="3210580"/>
            <a:ext cx="20574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accent3"/>
                </a:solidFill>
              </a:rPr>
              <a:t>PEFC ST 1001:2010</a:t>
            </a:r>
            <a:br>
              <a:rPr lang="en-GB" sz="1400" i="1" dirty="0">
                <a:solidFill>
                  <a:schemeClr val="accent3"/>
                </a:solidFill>
              </a:rPr>
            </a:br>
            <a:r>
              <a:rPr lang="en-GB" sz="1400" i="1" dirty="0">
                <a:solidFill>
                  <a:schemeClr val="accent3"/>
                </a:solidFill>
              </a:rPr>
              <a:t>National documentation</a:t>
            </a:r>
          </a:p>
        </p:txBody>
      </p:sp>
      <p:cxnSp>
        <p:nvCxnSpPr>
          <p:cNvPr id="69" name="Connecteur droit 68"/>
          <p:cNvCxnSpPr/>
          <p:nvPr/>
        </p:nvCxnSpPr>
        <p:spPr>
          <a:xfrm>
            <a:off x="1524000" y="4734580"/>
            <a:ext cx="3810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5400000">
            <a:off x="7597394" y="4166806"/>
            <a:ext cx="5040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r 42"/>
          <p:cNvGrpSpPr/>
          <p:nvPr/>
        </p:nvGrpSpPr>
        <p:grpSpPr>
          <a:xfrm>
            <a:off x="5410200" y="1752600"/>
            <a:ext cx="2439194" cy="685800"/>
            <a:chOff x="5410200" y="6248400"/>
            <a:chExt cx="2439194" cy="685800"/>
          </a:xfrm>
        </p:grpSpPr>
        <p:cxnSp>
          <p:nvCxnSpPr>
            <p:cNvPr id="74" name="Connecteur droit 73"/>
            <p:cNvCxnSpPr/>
            <p:nvPr/>
          </p:nvCxnSpPr>
          <p:spPr>
            <a:xfrm rot="5400000">
              <a:off x="7506097" y="6590903"/>
              <a:ext cx="685800" cy="794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5410200" y="6248400"/>
              <a:ext cx="2438400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Connecteur droit 77"/>
          <p:cNvCxnSpPr/>
          <p:nvPr/>
        </p:nvCxnSpPr>
        <p:spPr>
          <a:xfrm rot="5400000">
            <a:off x="4219200" y="1904206"/>
            <a:ext cx="3048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5400000">
            <a:off x="686594" y="4037806"/>
            <a:ext cx="4572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Double flèche horizontale 92"/>
          <p:cNvSpPr/>
          <p:nvPr/>
        </p:nvSpPr>
        <p:spPr>
          <a:xfrm rot="5400000">
            <a:off x="3962400" y="3396600"/>
            <a:ext cx="762000" cy="152400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Connecteur droit 67"/>
          <p:cNvCxnSpPr/>
          <p:nvPr/>
        </p:nvCxnSpPr>
        <p:spPr>
          <a:xfrm>
            <a:off x="6934200" y="4775676"/>
            <a:ext cx="3048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r 41"/>
          <p:cNvGrpSpPr/>
          <p:nvPr/>
        </p:nvGrpSpPr>
        <p:grpSpPr>
          <a:xfrm>
            <a:off x="3504406" y="1600200"/>
            <a:ext cx="1906588" cy="152400"/>
            <a:chOff x="3504406" y="6096794"/>
            <a:chExt cx="1906588" cy="152400"/>
          </a:xfrm>
        </p:grpSpPr>
        <p:cxnSp>
          <p:nvCxnSpPr>
            <p:cNvPr id="82" name="Connecteur droit 81"/>
            <p:cNvCxnSpPr/>
            <p:nvPr/>
          </p:nvCxnSpPr>
          <p:spPr>
            <a:xfrm rot="5400000">
              <a:off x="3429000" y="6172200"/>
              <a:ext cx="152400" cy="1588"/>
            </a:xfrm>
            <a:prstGeom prst="line">
              <a:avLst/>
            </a:prstGeom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rot="5400000">
              <a:off x="5334000" y="6172200"/>
              <a:ext cx="152400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505200" y="6248400"/>
              <a:ext cx="1905000" cy="794"/>
            </a:xfrm>
            <a:prstGeom prst="line">
              <a:avLst/>
            </a:prstGeom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Double flèche horizontale 46"/>
          <p:cNvSpPr/>
          <p:nvPr/>
        </p:nvSpPr>
        <p:spPr>
          <a:xfrm rot="1510808">
            <a:off x="4563856" y="4289209"/>
            <a:ext cx="853894" cy="152429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uble flèche horizontale 47"/>
          <p:cNvSpPr/>
          <p:nvPr/>
        </p:nvSpPr>
        <p:spPr>
          <a:xfrm rot="20126550">
            <a:off x="3267850" y="4285348"/>
            <a:ext cx="853894" cy="152429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77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  <p:bldP spid="64" grpId="0"/>
      <p:bldP spid="65" grpId="0"/>
      <p:bldP spid="66" grpId="0"/>
      <p:bldP spid="93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er 162"/>
          <p:cNvGrpSpPr/>
          <p:nvPr/>
        </p:nvGrpSpPr>
        <p:grpSpPr>
          <a:xfrm>
            <a:off x="209338" y="5470525"/>
            <a:ext cx="797137" cy="797137"/>
            <a:chOff x="381000" y="4114800"/>
            <a:chExt cx="1066800" cy="1066800"/>
          </a:xfrm>
          <a:effectLst/>
        </p:grpSpPr>
        <p:pic>
          <p:nvPicPr>
            <p:cNvPr id="107" name="Image 106" descr="sphere_0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/>
              <a:alphaModFix amt="25000"/>
            </a:blip>
            <a:stretch>
              <a:fillRect/>
            </a:stretch>
          </p:blipFill>
          <p:spPr>
            <a:xfrm>
              <a:off x="381000" y="4114800"/>
              <a:ext cx="1066800" cy="1066800"/>
            </a:xfrm>
            <a:prstGeom prst="rect">
              <a:avLst/>
            </a:prstGeom>
          </p:spPr>
        </p:pic>
        <p:sp>
          <p:nvSpPr>
            <p:cNvPr id="108" name="ZoneTexte 107"/>
            <p:cNvSpPr txBox="1"/>
            <p:nvPr/>
          </p:nvSpPr>
          <p:spPr>
            <a:xfrm>
              <a:off x="457199" y="4392710"/>
              <a:ext cx="914399" cy="49427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5295"/>
                  </a:solidFill>
                </a:rPr>
                <a:t>PEFC</a:t>
              </a:r>
            </a:p>
          </p:txBody>
        </p:sp>
      </p:grpSp>
      <p:grpSp>
        <p:nvGrpSpPr>
          <p:cNvPr id="111" name="Grouper 58"/>
          <p:cNvGrpSpPr/>
          <p:nvPr/>
        </p:nvGrpSpPr>
        <p:grpSpPr>
          <a:xfrm>
            <a:off x="209338" y="1276139"/>
            <a:ext cx="797137" cy="797137"/>
            <a:chOff x="381000" y="4114800"/>
            <a:chExt cx="1066800" cy="1066800"/>
          </a:xfrm>
          <a:effectLst/>
        </p:grpSpPr>
        <p:pic>
          <p:nvPicPr>
            <p:cNvPr id="114" name="Image 113" descr="sphere_0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/>
              <a:alphaModFix amt="25000"/>
            </a:blip>
            <a:stretch>
              <a:fillRect/>
            </a:stretch>
          </p:blipFill>
          <p:spPr>
            <a:xfrm>
              <a:off x="381000" y="4114800"/>
              <a:ext cx="1066800" cy="1066800"/>
            </a:xfrm>
            <a:prstGeom prst="rect">
              <a:avLst/>
            </a:prstGeom>
          </p:spPr>
        </p:pic>
        <p:sp>
          <p:nvSpPr>
            <p:cNvPr id="115" name="ZoneTexte 114"/>
            <p:cNvSpPr txBox="1"/>
            <p:nvPr/>
          </p:nvSpPr>
          <p:spPr>
            <a:xfrm>
              <a:off x="457200" y="4396209"/>
              <a:ext cx="914400" cy="49427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</a:rPr>
                <a:t>IAF</a:t>
              </a:r>
            </a:p>
          </p:txBody>
        </p:sp>
      </p:grpSp>
      <p:grpSp>
        <p:nvGrpSpPr>
          <p:cNvPr id="2" name="Grouper 160"/>
          <p:cNvGrpSpPr/>
          <p:nvPr/>
        </p:nvGrpSpPr>
        <p:grpSpPr>
          <a:xfrm>
            <a:off x="152400" y="5413586"/>
            <a:ext cx="911014" cy="911014"/>
            <a:chOff x="152400" y="4038600"/>
            <a:chExt cx="1219200" cy="1219200"/>
          </a:xfrm>
        </p:grpSpPr>
        <p:sp>
          <p:nvSpPr>
            <p:cNvPr id="162" name="Ellipse 161"/>
            <p:cNvSpPr/>
            <p:nvPr/>
          </p:nvSpPr>
          <p:spPr>
            <a:xfrm>
              <a:off x="152400" y="4038600"/>
              <a:ext cx="1219200" cy="1219200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er 162"/>
            <p:cNvGrpSpPr/>
            <p:nvPr/>
          </p:nvGrpSpPr>
          <p:grpSpPr>
            <a:xfrm>
              <a:off x="228600" y="4114801"/>
              <a:ext cx="1066800" cy="1066800"/>
              <a:chOff x="381000" y="4114800"/>
              <a:chExt cx="1066800" cy="1066800"/>
            </a:xfrm>
            <a:effectLst/>
          </p:grpSpPr>
          <p:pic>
            <p:nvPicPr>
              <p:cNvPr id="164" name="Image 163" descr="sphere_0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1000" y="4114800"/>
                <a:ext cx="1066800" cy="1066800"/>
              </a:xfrm>
              <a:prstGeom prst="rect">
                <a:avLst/>
              </a:prstGeom>
            </p:spPr>
          </p:pic>
          <p:sp>
            <p:nvSpPr>
              <p:cNvPr id="165" name="ZoneTexte 164"/>
              <p:cNvSpPr txBox="1"/>
              <p:nvPr/>
            </p:nvSpPr>
            <p:spPr>
              <a:xfrm>
                <a:off x="457200" y="4392711"/>
                <a:ext cx="914400" cy="494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5295"/>
                    </a:solidFill>
                  </a:rPr>
                  <a:t>PEFC</a:t>
                </a:r>
              </a:p>
            </p:txBody>
          </p:sp>
        </p:grpSp>
      </p:grpSp>
      <p:cxnSp>
        <p:nvCxnSpPr>
          <p:cNvPr id="141" name="Connecteur droit 140"/>
          <p:cNvCxnSpPr/>
          <p:nvPr/>
        </p:nvCxnSpPr>
        <p:spPr>
          <a:xfrm rot="10800000" flipV="1">
            <a:off x="1066801" y="1588532"/>
            <a:ext cx="1447803" cy="11668"/>
          </a:xfrm>
          <a:prstGeom prst="line">
            <a:avLst/>
          </a:prstGeom>
          <a:ln>
            <a:solidFill>
              <a:srgbClr val="E14E2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001000" y="5486400"/>
            <a:ext cx="1143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PEFC complaints mechanism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0" y="6498000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er 16"/>
          <p:cNvGrpSpPr/>
          <p:nvPr/>
        </p:nvGrpSpPr>
        <p:grpSpPr>
          <a:xfrm>
            <a:off x="1634400" y="1828800"/>
            <a:ext cx="5412871" cy="3810767"/>
            <a:chOff x="1634400" y="1828800"/>
            <a:chExt cx="5412871" cy="3810767"/>
          </a:xfrm>
        </p:grpSpPr>
        <p:pic>
          <p:nvPicPr>
            <p:cNvPr id="18" name="Image 17" descr="s_31322673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6000" y="1828800"/>
              <a:ext cx="1636471" cy="1747967"/>
            </a:xfrm>
            <a:prstGeom prst="rect">
              <a:avLst/>
            </a:prstGeom>
          </p:spPr>
        </p:pic>
        <p:pic>
          <p:nvPicPr>
            <p:cNvPr id="19" name="Image 18" descr="s_31322673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4400" y="3891600"/>
              <a:ext cx="1636471" cy="1747967"/>
            </a:xfrm>
            <a:prstGeom prst="rect">
              <a:avLst/>
            </a:prstGeom>
          </p:spPr>
        </p:pic>
        <p:pic>
          <p:nvPicPr>
            <p:cNvPr id="24" name="Image 23" descr="s_31322673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800" y="3891600"/>
              <a:ext cx="1636471" cy="1747967"/>
            </a:xfrm>
            <a:prstGeom prst="rect">
              <a:avLst/>
            </a:prstGeom>
          </p:spPr>
        </p:pic>
      </p:grpSp>
      <p:grpSp>
        <p:nvGrpSpPr>
          <p:cNvPr id="5" name="Grouper 25"/>
          <p:cNvGrpSpPr/>
          <p:nvPr/>
        </p:nvGrpSpPr>
        <p:grpSpPr>
          <a:xfrm>
            <a:off x="1905000" y="2438400"/>
            <a:ext cx="4876800" cy="2457510"/>
            <a:chOff x="1905000" y="2438400"/>
            <a:chExt cx="4876800" cy="2457510"/>
          </a:xfrm>
        </p:grpSpPr>
        <p:sp>
          <p:nvSpPr>
            <p:cNvPr id="29" name="ZoneTexte 28"/>
            <p:cNvSpPr txBox="1"/>
            <p:nvPr/>
          </p:nvSpPr>
          <p:spPr>
            <a:xfrm>
              <a:off x="3834000" y="24384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AB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905000" y="44958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NGB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715000" y="44958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CB</a:t>
              </a:r>
            </a:p>
          </p:txBody>
        </p:sp>
      </p:grpSp>
      <p:grpSp>
        <p:nvGrpSpPr>
          <p:cNvPr id="6" name="Grouper 52"/>
          <p:cNvGrpSpPr/>
          <p:nvPr/>
        </p:nvGrpSpPr>
        <p:grpSpPr>
          <a:xfrm>
            <a:off x="3505200" y="5181600"/>
            <a:ext cx="1447800" cy="1311990"/>
            <a:chOff x="3276600" y="4998558"/>
            <a:chExt cx="1447800" cy="1311990"/>
          </a:xfrm>
        </p:grpSpPr>
        <p:grpSp>
          <p:nvGrpSpPr>
            <p:cNvPr id="7" name="Grouper 50"/>
            <p:cNvGrpSpPr/>
            <p:nvPr/>
          </p:nvGrpSpPr>
          <p:grpSpPr>
            <a:xfrm>
              <a:off x="3429000" y="4998558"/>
              <a:ext cx="1060951" cy="757891"/>
              <a:chOff x="3429000" y="4998558"/>
              <a:chExt cx="1060951" cy="757891"/>
            </a:xfrm>
          </p:grpSpPr>
          <p:pic>
            <p:nvPicPr>
              <p:cNvPr id="49" name="Image 48" descr="factory_ic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6943" y="4998558"/>
                <a:ext cx="553008" cy="553008"/>
              </a:xfrm>
              <a:prstGeom prst="rect">
                <a:avLst/>
              </a:prstGeom>
              <a:effectLst/>
            </p:spPr>
          </p:pic>
          <p:pic>
            <p:nvPicPr>
              <p:cNvPr id="50" name="Image 49" descr="forest_ic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9000" y="5227158"/>
                <a:ext cx="863485" cy="529291"/>
              </a:xfrm>
              <a:prstGeom prst="rect">
                <a:avLst/>
              </a:prstGeom>
            </p:spPr>
          </p:pic>
        </p:grpSp>
        <p:sp>
          <p:nvSpPr>
            <p:cNvPr id="52" name="ZoneTexte 51"/>
            <p:cNvSpPr txBox="1"/>
            <p:nvPr/>
          </p:nvSpPr>
          <p:spPr>
            <a:xfrm>
              <a:off x="3276600" y="5715000"/>
              <a:ext cx="1447800" cy="59554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Certified </a:t>
              </a:r>
              <a:br>
                <a:rPr lang="en-GB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</a:br>
              <a:r>
                <a:rPr lang="en-GB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entity</a:t>
              </a:r>
            </a:p>
          </p:txBody>
        </p:sp>
      </p:grpSp>
      <p:grpSp>
        <p:nvGrpSpPr>
          <p:cNvPr id="8" name="Grouper 56"/>
          <p:cNvGrpSpPr/>
          <p:nvPr/>
        </p:nvGrpSpPr>
        <p:grpSpPr>
          <a:xfrm>
            <a:off x="152400" y="1219200"/>
            <a:ext cx="911014" cy="911014"/>
            <a:chOff x="152400" y="4038600"/>
            <a:chExt cx="1219200" cy="1219200"/>
          </a:xfrm>
        </p:grpSpPr>
        <p:sp>
          <p:nvSpPr>
            <p:cNvPr id="58" name="Ellipse 57"/>
            <p:cNvSpPr/>
            <p:nvPr/>
          </p:nvSpPr>
          <p:spPr>
            <a:xfrm>
              <a:off x="152400" y="4038600"/>
              <a:ext cx="1219200" cy="1219200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er 58"/>
            <p:cNvGrpSpPr/>
            <p:nvPr/>
          </p:nvGrpSpPr>
          <p:grpSpPr>
            <a:xfrm>
              <a:off x="228600" y="4114801"/>
              <a:ext cx="1066800" cy="1066800"/>
              <a:chOff x="381000" y="4114800"/>
              <a:chExt cx="1066800" cy="1066800"/>
            </a:xfrm>
            <a:effectLst/>
          </p:grpSpPr>
          <p:pic>
            <p:nvPicPr>
              <p:cNvPr id="60" name="Image 59" descr="sphere_0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1000" y="4114800"/>
                <a:ext cx="1066800" cy="1066800"/>
              </a:xfrm>
              <a:prstGeom prst="rect">
                <a:avLst/>
              </a:prstGeom>
            </p:spPr>
          </p:pic>
          <p:sp>
            <p:nvSpPr>
              <p:cNvPr id="61" name="ZoneTexte 60"/>
              <p:cNvSpPr txBox="1"/>
              <p:nvPr/>
            </p:nvSpPr>
            <p:spPr>
              <a:xfrm>
                <a:off x="457200" y="4396209"/>
                <a:ext cx="914400" cy="494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5295"/>
                    </a:solidFill>
                  </a:rPr>
                  <a:t>IAF</a:t>
                </a:r>
              </a:p>
            </p:txBody>
          </p:sp>
        </p:grpSp>
      </p:grpSp>
      <p:cxnSp>
        <p:nvCxnSpPr>
          <p:cNvPr id="71" name="Connecteur droit 70"/>
          <p:cNvCxnSpPr/>
          <p:nvPr/>
        </p:nvCxnSpPr>
        <p:spPr>
          <a:xfrm rot="10800000">
            <a:off x="1066800" y="5867400"/>
            <a:ext cx="1066800" cy="1588"/>
          </a:xfrm>
          <a:prstGeom prst="line">
            <a:avLst/>
          </a:prstGeom>
          <a:ln w="254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rot="5400000" flipH="1" flipV="1">
            <a:off x="2056606" y="5333206"/>
            <a:ext cx="762000" cy="1588"/>
          </a:xfrm>
          <a:prstGeom prst="line">
            <a:avLst/>
          </a:prstGeom>
          <a:ln w="254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5029200" y="5706000"/>
            <a:ext cx="2133600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chemeClr val="accent3"/>
                </a:solidFill>
              </a:rPr>
              <a:t>PEFC ST 1003:2010</a:t>
            </a:r>
            <a:br>
              <a:rPr lang="en-GB" sz="1300" i="1" dirty="0">
                <a:solidFill>
                  <a:schemeClr val="accent3"/>
                </a:solidFill>
              </a:rPr>
            </a:br>
            <a:r>
              <a:rPr lang="en-GB" sz="1300" i="1" dirty="0">
                <a:solidFill>
                  <a:schemeClr val="accent3"/>
                </a:solidFill>
              </a:rPr>
              <a:t>PEFC ST 2002:2013</a:t>
            </a:r>
            <a:br>
              <a:rPr lang="en-GB" sz="1300" i="1" dirty="0">
                <a:solidFill>
                  <a:schemeClr val="accent3"/>
                </a:solidFill>
              </a:rPr>
            </a:br>
            <a:r>
              <a:rPr lang="en-GB" sz="1300" i="1" dirty="0">
                <a:solidFill>
                  <a:schemeClr val="accent3"/>
                </a:solidFill>
              </a:rPr>
              <a:t>National documentation</a:t>
            </a:r>
          </a:p>
        </p:txBody>
      </p:sp>
      <p:cxnSp>
        <p:nvCxnSpPr>
          <p:cNvPr id="79" name="Connecteur droit 78"/>
          <p:cNvCxnSpPr/>
          <p:nvPr/>
        </p:nvCxnSpPr>
        <p:spPr>
          <a:xfrm>
            <a:off x="2667000" y="5867400"/>
            <a:ext cx="914400" cy="1588"/>
          </a:xfrm>
          <a:prstGeom prst="line">
            <a:avLst/>
          </a:prstGeom>
          <a:ln w="254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4572000" y="5867400"/>
            <a:ext cx="6858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6934200" y="5867400"/>
            <a:ext cx="687000" cy="1588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rot="5400000">
            <a:off x="8039100" y="6361906"/>
            <a:ext cx="228600" cy="1588"/>
          </a:xfrm>
          <a:prstGeom prst="line">
            <a:avLst/>
          </a:prstGeom>
          <a:ln>
            <a:solidFill>
              <a:srgbClr val="56A5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r 117"/>
          <p:cNvGrpSpPr/>
          <p:nvPr/>
        </p:nvGrpSpPr>
        <p:grpSpPr>
          <a:xfrm>
            <a:off x="7543800" y="6397029"/>
            <a:ext cx="1219200" cy="292388"/>
            <a:chOff x="7543800" y="6550223"/>
            <a:chExt cx="1219200" cy="292388"/>
          </a:xfrm>
        </p:grpSpPr>
        <p:pic>
          <p:nvPicPr>
            <p:cNvPr id="89" name="Image 88" descr="green_tick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9225" y="6553200"/>
              <a:ext cx="333775" cy="244768"/>
            </a:xfrm>
            <a:prstGeom prst="rect">
              <a:avLst/>
            </a:prstGeom>
          </p:spPr>
        </p:pic>
        <p:sp>
          <p:nvSpPr>
            <p:cNvPr id="95" name="ZoneTexte 94"/>
            <p:cNvSpPr txBox="1"/>
            <p:nvPr/>
          </p:nvSpPr>
          <p:spPr>
            <a:xfrm>
              <a:off x="7543800" y="6550223"/>
              <a:ext cx="1056595" cy="29238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300" i="1" dirty="0">
                  <a:solidFill>
                    <a:srgbClr val="56A550"/>
                  </a:solidFill>
                </a:rPr>
                <a:t>Satisfied</a:t>
              </a:r>
            </a:p>
          </p:txBody>
        </p:sp>
      </p:grpSp>
      <p:cxnSp>
        <p:nvCxnSpPr>
          <p:cNvPr id="96" name="Connecteur droit 95"/>
          <p:cNvCxnSpPr>
            <a:stCxn id="84" idx="0"/>
          </p:cNvCxnSpPr>
          <p:nvPr/>
        </p:nvCxnSpPr>
        <p:spPr>
          <a:xfrm rot="5400000" flipH="1" flipV="1">
            <a:off x="7811294" y="5143500"/>
            <a:ext cx="685006" cy="794"/>
          </a:xfrm>
          <a:prstGeom prst="line">
            <a:avLst/>
          </a:prstGeom>
          <a:ln>
            <a:solidFill>
              <a:srgbClr val="E14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10800000">
            <a:off x="7010402" y="4800600"/>
            <a:ext cx="1142999" cy="1588"/>
          </a:xfrm>
          <a:prstGeom prst="line">
            <a:avLst/>
          </a:prstGeom>
          <a:ln>
            <a:solidFill>
              <a:srgbClr val="E14E2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7086601" y="4508212"/>
            <a:ext cx="10668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rgbClr val="E14E2F"/>
                </a:solidFill>
              </a:rPr>
              <a:t>Not satisfied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5638800" y="3317557"/>
            <a:ext cx="1752600" cy="4924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chemeClr val="accent3"/>
                </a:solidFill>
              </a:rPr>
              <a:t>ISO/IEC 17065</a:t>
            </a:r>
            <a:br>
              <a:rPr lang="en-GB" sz="1300" i="1" dirty="0">
                <a:solidFill>
                  <a:schemeClr val="accent3"/>
                </a:solidFill>
              </a:rPr>
            </a:br>
            <a:r>
              <a:rPr lang="en-GB" sz="1300" i="1" dirty="0">
                <a:solidFill>
                  <a:schemeClr val="accent3"/>
                </a:solidFill>
              </a:rPr>
              <a:t>ISO/IEC 17021</a:t>
            </a:r>
          </a:p>
        </p:txBody>
      </p:sp>
      <p:cxnSp>
        <p:nvCxnSpPr>
          <p:cNvPr id="112" name="Connecteur droit 111"/>
          <p:cNvCxnSpPr/>
          <p:nvPr/>
        </p:nvCxnSpPr>
        <p:spPr>
          <a:xfrm rot="5400000" flipH="1" flipV="1">
            <a:off x="6325790" y="4038203"/>
            <a:ext cx="456406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7088188" y="2590800"/>
            <a:ext cx="455612" cy="1588"/>
          </a:xfrm>
          <a:prstGeom prst="line">
            <a:avLst/>
          </a:prstGeom>
          <a:ln>
            <a:solidFill>
              <a:srgbClr val="56A5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5400000" flipH="1" flipV="1">
            <a:off x="6363494" y="3161506"/>
            <a:ext cx="381000" cy="1588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er 118"/>
          <p:cNvGrpSpPr/>
          <p:nvPr/>
        </p:nvGrpSpPr>
        <p:grpSpPr>
          <a:xfrm>
            <a:off x="7362425" y="2438400"/>
            <a:ext cx="1248175" cy="292388"/>
            <a:chOff x="7543800" y="6550223"/>
            <a:chExt cx="1248175" cy="292388"/>
          </a:xfrm>
        </p:grpSpPr>
        <p:pic>
          <p:nvPicPr>
            <p:cNvPr id="120" name="Image 119" descr="green_tick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8200" y="6553200"/>
              <a:ext cx="333775" cy="244768"/>
            </a:xfrm>
            <a:prstGeom prst="rect">
              <a:avLst/>
            </a:prstGeom>
          </p:spPr>
        </p:pic>
        <p:sp>
          <p:nvSpPr>
            <p:cNvPr id="121" name="ZoneTexte 120"/>
            <p:cNvSpPr txBox="1"/>
            <p:nvPr/>
          </p:nvSpPr>
          <p:spPr>
            <a:xfrm>
              <a:off x="7543800" y="6550223"/>
              <a:ext cx="1056595" cy="29238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300" i="1" dirty="0">
                  <a:solidFill>
                    <a:srgbClr val="56A550"/>
                  </a:solidFill>
                </a:rPr>
                <a:t>Satisfied</a:t>
              </a:r>
            </a:p>
          </p:txBody>
        </p:sp>
      </p:grpSp>
      <p:cxnSp>
        <p:nvCxnSpPr>
          <p:cNvPr id="122" name="Connecteur droit 121"/>
          <p:cNvCxnSpPr/>
          <p:nvPr/>
        </p:nvCxnSpPr>
        <p:spPr>
          <a:xfrm rot="10800000">
            <a:off x="5181600" y="2590800"/>
            <a:ext cx="914400" cy="1"/>
          </a:xfrm>
          <a:prstGeom prst="line">
            <a:avLst/>
          </a:prstGeom>
          <a:ln>
            <a:solidFill>
              <a:srgbClr val="E14E2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5181600" y="2286000"/>
            <a:ext cx="9906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rgbClr val="E14E2F"/>
                </a:solidFill>
              </a:rPr>
              <a:t>Not satisfied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3733800" y="1460212"/>
            <a:ext cx="13716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chemeClr val="accent3"/>
                </a:solidFill>
              </a:rPr>
              <a:t>ISO/IEC 17011</a:t>
            </a:r>
          </a:p>
        </p:txBody>
      </p:sp>
      <p:cxnSp>
        <p:nvCxnSpPr>
          <p:cNvPr id="134" name="Connecteur droit 133"/>
          <p:cNvCxnSpPr/>
          <p:nvPr/>
        </p:nvCxnSpPr>
        <p:spPr>
          <a:xfrm rot="5400000" flipH="1" flipV="1">
            <a:off x="4115991" y="1980009"/>
            <a:ext cx="456406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rot="10800000">
            <a:off x="3200400" y="1600200"/>
            <a:ext cx="609600" cy="1588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rot="5400000">
            <a:off x="2705100" y="2247106"/>
            <a:ext cx="228600" cy="1588"/>
          </a:xfrm>
          <a:prstGeom prst="line">
            <a:avLst/>
          </a:prstGeom>
          <a:ln>
            <a:solidFill>
              <a:srgbClr val="56A5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r 137"/>
          <p:cNvGrpSpPr/>
          <p:nvPr/>
        </p:nvGrpSpPr>
        <p:grpSpPr>
          <a:xfrm>
            <a:off x="2209800" y="2282229"/>
            <a:ext cx="1248175" cy="292388"/>
            <a:chOff x="7543800" y="6550223"/>
            <a:chExt cx="1248175" cy="292388"/>
          </a:xfrm>
        </p:grpSpPr>
        <p:pic>
          <p:nvPicPr>
            <p:cNvPr id="139" name="Image 138" descr="green_tick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8200" y="6553200"/>
              <a:ext cx="333775" cy="244768"/>
            </a:xfrm>
            <a:prstGeom prst="rect">
              <a:avLst/>
            </a:prstGeom>
          </p:spPr>
        </p:pic>
        <p:sp>
          <p:nvSpPr>
            <p:cNvPr id="140" name="ZoneTexte 139"/>
            <p:cNvSpPr txBox="1"/>
            <p:nvPr/>
          </p:nvSpPr>
          <p:spPr>
            <a:xfrm>
              <a:off x="7543800" y="6550223"/>
              <a:ext cx="1056595" cy="29238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300" i="1" dirty="0">
                  <a:solidFill>
                    <a:srgbClr val="56A550"/>
                  </a:solidFill>
                </a:rPr>
                <a:t>Satisfied</a:t>
              </a:r>
            </a:p>
          </p:txBody>
        </p:sp>
      </p:grpSp>
      <p:sp>
        <p:nvSpPr>
          <p:cNvPr id="142" name="ZoneTexte 141"/>
          <p:cNvSpPr txBox="1"/>
          <p:nvPr/>
        </p:nvSpPr>
        <p:spPr>
          <a:xfrm>
            <a:off x="1295400" y="1566000"/>
            <a:ext cx="9906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rgbClr val="E14E2F"/>
                </a:solidFill>
              </a:rPr>
              <a:t>Not satisfied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-76200" y="2222212"/>
            <a:ext cx="13716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chemeClr val="accent3"/>
                </a:solidFill>
              </a:rPr>
              <a:t>IAF PR1:2004</a:t>
            </a:r>
          </a:p>
        </p:txBody>
      </p:sp>
      <p:cxnSp>
        <p:nvCxnSpPr>
          <p:cNvPr id="146" name="Connecteur droit 145"/>
          <p:cNvCxnSpPr/>
          <p:nvPr/>
        </p:nvCxnSpPr>
        <p:spPr>
          <a:xfrm rot="5400000" flipH="1" flipV="1">
            <a:off x="457200" y="2133600"/>
            <a:ext cx="3048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5400000" flipH="1" flipV="1">
            <a:off x="519600" y="2576206"/>
            <a:ext cx="1800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rot="5400000" flipH="1" flipV="1">
            <a:off x="2209800" y="4038600"/>
            <a:ext cx="457200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2286000" y="3505200"/>
            <a:ext cx="10668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300" i="1" dirty="0">
                <a:solidFill>
                  <a:schemeClr val="accent3"/>
                </a:solidFill>
              </a:rPr>
              <a:t>GL7/2007</a:t>
            </a:r>
          </a:p>
        </p:txBody>
      </p:sp>
      <p:pic>
        <p:nvPicPr>
          <p:cNvPr id="178" name="Image 177" descr="diamond.png"/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7772400" y="5486400"/>
            <a:ext cx="762000" cy="762000"/>
          </a:xfrm>
          <a:prstGeom prst="rect">
            <a:avLst/>
          </a:prstGeom>
        </p:spPr>
      </p:pic>
      <p:sp>
        <p:nvSpPr>
          <p:cNvPr id="84" name="ZoneTexte 83"/>
          <p:cNvSpPr txBox="1"/>
          <p:nvPr/>
        </p:nvSpPr>
        <p:spPr>
          <a:xfrm>
            <a:off x="7620000" y="5486400"/>
            <a:ext cx="1066800" cy="692497"/>
          </a:xfrm>
          <a:prstGeom prst="rect">
            <a:avLst/>
          </a:prstGeom>
          <a:noFill/>
          <a:effectLst>
            <a:outerShdw blurRad="50800" dir="2700000">
              <a:srgbClr val="FFFFFF">
                <a:alpha val="60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accent3"/>
                </a:solidFill>
              </a:rPr>
              <a:t>CE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Complaints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Mechanism</a:t>
            </a:r>
          </a:p>
        </p:txBody>
      </p:sp>
      <p:pic>
        <p:nvPicPr>
          <p:cNvPr id="181" name="Image 180" descr="diamond.png"/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6172200" y="2209800"/>
            <a:ext cx="762000" cy="762000"/>
          </a:xfrm>
          <a:prstGeom prst="rect">
            <a:avLst/>
          </a:prstGeom>
        </p:spPr>
      </p:pic>
      <p:sp>
        <p:nvSpPr>
          <p:cNvPr id="182" name="ZoneTexte 181"/>
          <p:cNvSpPr txBox="1"/>
          <p:nvPr/>
        </p:nvSpPr>
        <p:spPr>
          <a:xfrm>
            <a:off x="6019800" y="2209800"/>
            <a:ext cx="1066800" cy="692497"/>
          </a:xfrm>
          <a:prstGeom prst="rect">
            <a:avLst/>
          </a:prstGeom>
          <a:noFill/>
          <a:effectLst>
            <a:outerShdw blurRad="50800" dir="2700000">
              <a:srgbClr val="FFFFFF">
                <a:alpha val="60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accent3"/>
                </a:solidFill>
                <a:effectLst>
                  <a:outerShdw blurRad="50800" dir="2700000">
                    <a:srgbClr val="FFFFFF">
                      <a:alpha val="60000"/>
                    </a:srgbClr>
                  </a:outerShdw>
                </a:effectLst>
              </a:rPr>
              <a:t>CB</a:t>
            </a:r>
            <a:br>
              <a:rPr lang="en-GB" sz="1300" b="1" dirty="0">
                <a:solidFill>
                  <a:schemeClr val="accent3"/>
                </a:solidFill>
                <a:effectLst>
                  <a:outerShdw blurRad="50800" dir="2700000">
                    <a:srgbClr val="FFFFFF">
                      <a:alpha val="60000"/>
                    </a:srgbClr>
                  </a:outerShdw>
                </a:effectLst>
              </a:rPr>
            </a:br>
            <a:r>
              <a:rPr lang="en-GB" sz="1300" b="1" dirty="0">
                <a:solidFill>
                  <a:schemeClr val="accent3"/>
                </a:solidFill>
                <a:effectLst>
                  <a:outerShdw blurRad="50800" dir="2700000">
                    <a:srgbClr val="FFFFFF">
                      <a:alpha val="60000"/>
                    </a:srgbClr>
                  </a:outerShdw>
                </a:effectLst>
              </a:rPr>
              <a:t>Complaints</a:t>
            </a:r>
            <a:br>
              <a:rPr lang="en-GB" sz="1300" b="1" dirty="0">
                <a:solidFill>
                  <a:schemeClr val="accent3"/>
                </a:solidFill>
                <a:effectLst>
                  <a:outerShdw blurRad="50800" dir="2700000">
                    <a:srgbClr val="FFFFFF">
                      <a:alpha val="60000"/>
                    </a:srgbClr>
                  </a:outerShdw>
                </a:effectLst>
              </a:rPr>
            </a:br>
            <a:r>
              <a:rPr lang="en-GB" sz="1300" b="1" dirty="0">
                <a:solidFill>
                  <a:schemeClr val="accent3"/>
                </a:solidFill>
                <a:effectLst>
                  <a:outerShdw blurRad="50800" dir="2700000">
                    <a:srgbClr val="FFFFFF">
                      <a:alpha val="60000"/>
                    </a:srgbClr>
                  </a:outerShdw>
                </a:effectLst>
              </a:rPr>
              <a:t>Mechanism</a:t>
            </a:r>
          </a:p>
        </p:txBody>
      </p:sp>
      <p:pic>
        <p:nvPicPr>
          <p:cNvPr id="185" name="Image 184" descr="diamond.png"/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2438400" y="1371600"/>
            <a:ext cx="762000" cy="762000"/>
          </a:xfrm>
          <a:prstGeom prst="rect">
            <a:avLst/>
          </a:prstGeom>
        </p:spPr>
      </p:pic>
      <p:sp>
        <p:nvSpPr>
          <p:cNvPr id="186" name="ZoneTexte 185"/>
          <p:cNvSpPr txBox="1"/>
          <p:nvPr/>
        </p:nvSpPr>
        <p:spPr>
          <a:xfrm>
            <a:off x="2286000" y="1371600"/>
            <a:ext cx="1066800" cy="692497"/>
          </a:xfrm>
          <a:prstGeom prst="rect">
            <a:avLst/>
          </a:prstGeom>
          <a:noFill/>
          <a:effectLst>
            <a:outerShdw blurRad="50800" dir="2700000">
              <a:srgbClr val="FFFFFF">
                <a:alpha val="60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accent3"/>
                </a:solidFill>
              </a:rPr>
              <a:t>AB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Complaints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Mechanism</a:t>
            </a:r>
          </a:p>
        </p:txBody>
      </p:sp>
      <p:pic>
        <p:nvPicPr>
          <p:cNvPr id="188" name="Image 187" descr="diamond.png"/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228600" y="2667000"/>
            <a:ext cx="762000" cy="762000"/>
          </a:xfrm>
          <a:prstGeom prst="rect">
            <a:avLst/>
          </a:prstGeom>
        </p:spPr>
      </p:pic>
      <p:sp>
        <p:nvSpPr>
          <p:cNvPr id="189" name="ZoneTexte 188"/>
          <p:cNvSpPr txBox="1"/>
          <p:nvPr/>
        </p:nvSpPr>
        <p:spPr>
          <a:xfrm>
            <a:off x="76200" y="2667000"/>
            <a:ext cx="1066800" cy="692497"/>
          </a:xfrm>
          <a:prstGeom prst="rect">
            <a:avLst/>
          </a:prstGeom>
          <a:noFill/>
          <a:effectLst>
            <a:outerShdw blurRad="50800" dir="2700000">
              <a:schemeClr val="bg1">
                <a:alpha val="6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accent3"/>
                </a:solidFill>
              </a:rPr>
              <a:t>IAF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Complaints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Mechanism</a:t>
            </a:r>
          </a:p>
        </p:txBody>
      </p:sp>
      <p:pic>
        <p:nvPicPr>
          <p:cNvPr id="191" name="Image 190" descr="diamond.png"/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990600" y="3276600"/>
            <a:ext cx="762000" cy="762000"/>
          </a:xfrm>
          <a:prstGeom prst="rect">
            <a:avLst/>
          </a:prstGeom>
        </p:spPr>
      </p:pic>
      <p:sp>
        <p:nvSpPr>
          <p:cNvPr id="192" name="ZoneTexte 191"/>
          <p:cNvSpPr txBox="1"/>
          <p:nvPr/>
        </p:nvSpPr>
        <p:spPr>
          <a:xfrm>
            <a:off x="838200" y="3276600"/>
            <a:ext cx="1066800" cy="692497"/>
          </a:xfrm>
          <a:prstGeom prst="rect">
            <a:avLst/>
          </a:prstGeom>
          <a:noFill/>
          <a:effectLst>
            <a:outerShdw blurRad="50800" dir="2700000">
              <a:schemeClr val="bg1">
                <a:alpha val="6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accent3"/>
                </a:solidFill>
              </a:rPr>
              <a:t>NGB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Complaints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Mechanism</a:t>
            </a:r>
          </a:p>
        </p:txBody>
      </p:sp>
      <p:cxnSp>
        <p:nvCxnSpPr>
          <p:cNvPr id="193" name="Connecteur droit 192"/>
          <p:cNvCxnSpPr/>
          <p:nvPr/>
        </p:nvCxnSpPr>
        <p:spPr>
          <a:xfrm rot="10800000">
            <a:off x="1828800" y="3657600"/>
            <a:ext cx="381000" cy="1588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 rot="10800000" flipV="1">
            <a:off x="990600" y="5562600"/>
            <a:ext cx="381000" cy="12459"/>
          </a:xfrm>
          <a:prstGeom prst="line">
            <a:avLst/>
          </a:prstGeom>
          <a:ln>
            <a:solidFill>
              <a:srgbClr val="E14E2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2" name="Image 211" descr="diamond.png"/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228600" y="3962400"/>
            <a:ext cx="762000" cy="762000"/>
          </a:xfrm>
          <a:prstGeom prst="rect">
            <a:avLst/>
          </a:prstGeom>
        </p:spPr>
      </p:pic>
      <p:sp>
        <p:nvSpPr>
          <p:cNvPr id="213" name="ZoneTexte 212"/>
          <p:cNvSpPr txBox="1"/>
          <p:nvPr/>
        </p:nvSpPr>
        <p:spPr>
          <a:xfrm>
            <a:off x="76200" y="3962400"/>
            <a:ext cx="1066800" cy="692497"/>
          </a:xfrm>
          <a:prstGeom prst="rect">
            <a:avLst/>
          </a:prstGeom>
          <a:noFill/>
          <a:effectLst>
            <a:outerShdw blurRad="50800" dir="2700000">
              <a:schemeClr val="bg1">
                <a:alpha val="6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accent3"/>
                </a:solidFill>
              </a:rPr>
              <a:t>PEFC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Complaints</a:t>
            </a:r>
            <a:br>
              <a:rPr lang="en-GB" sz="1300" b="1" dirty="0">
                <a:solidFill>
                  <a:schemeClr val="accent3"/>
                </a:solidFill>
              </a:rPr>
            </a:br>
            <a:r>
              <a:rPr lang="en-GB" sz="1300" b="1" dirty="0">
                <a:solidFill>
                  <a:schemeClr val="accent3"/>
                </a:solidFill>
              </a:rPr>
              <a:t>Mechanism</a:t>
            </a:r>
          </a:p>
        </p:txBody>
      </p:sp>
      <p:cxnSp>
        <p:nvCxnSpPr>
          <p:cNvPr id="218" name="Connecteur droit 217"/>
          <p:cNvCxnSpPr>
            <a:stCxn id="164" idx="0"/>
          </p:cNvCxnSpPr>
          <p:nvPr/>
        </p:nvCxnSpPr>
        <p:spPr>
          <a:xfrm rot="5400000" flipH="1" flipV="1">
            <a:off x="502391" y="5363317"/>
            <a:ext cx="212725" cy="169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ZoneTexte 219"/>
          <p:cNvSpPr txBox="1"/>
          <p:nvPr/>
        </p:nvSpPr>
        <p:spPr>
          <a:xfrm>
            <a:off x="76200" y="4965412"/>
            <a:ext cx="9906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chemeClr val="accent3"/>
                </a:solidFill>
              </a:rPr>
              <a:t>GL7/2007</a:t>
            </a:r>
          </a:p>
        </p:txBody>
      </p:sp>
      <p:cxnSp>
        <p:nvCxnSpPr>
          <p:cNvPr id="221" name="Connecteur droit 220"/>
          <p:cNvCxnSpPr/>
          <p:nvPr/>
        </p:nvCxnSpPr>
        <p:spPr>
          <a:xfrm rot="5400000" flipH="1" flipV="1">
            <a:off x="457994" y="4876006"/>
            <a:ext cx="304800" cy="1588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/>
          <p:cNvCxnSpPr/>
          <p:nvPr/>
        </p:nvCxnSpPr>
        <p:spPr>
          <a:xfrm rot="16200000" flipV="1">
            <a:off x="1221482" y="3121917"/>
            <a:ext cx="301029" cy="794"/>
          </a:xfrm>
          <a:prstGeom prst="line">
            <a:avLst/>
          </a:prstGeom>
          <a:ln>
            <a:solidFill>
              <a:srgbClr val="56A5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er 226"/>
          <p:cNvGrpSpPr/>
          <p:nvPr/>
        </p:nvGrpSpPr>
        <p:grpSpPr>
          <a:xfrm>
            <a:off x="914400" y="2743200"/>
            <a:ext cx="1248175" cy="292388"/>
            <a:chOff x="7543800" y="6550223"/>
            <a:chExt cx="1248175" cy="292388"/>
          </a:xfrm>
        </p:grpSpPr>
        <p:pic>
          <p:nvPicPr>
            <p:cNvPr id="228" name="Image 227" descr="green_tick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8200" y="6553200"/>
              <a:ext cx="333775" cy="244768"/>
            </a:xfrm>
            <a:prstGeom prst="rect">
              <a:avLst/>
            </a:prstGeom>
          </p:spPr>
        </p:pic>
        <p:sp>
          <p:nvSpPr>
            <p:cNvPr id="229" name="ZoneTexte 228"/>
            <p:cNvSpPr txBox="1"/>
            <p:nvPr/>
          </p:nvSpPr>
          <p:spPr>
            <a:xfrm>
              <a:off x="7543800" y="6550223"/>
              <a:ext cx="1056595" cy="29238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300" i="1" dirty="0">
                  <a:solidFill>
                    <a:srgbClr val="56A550"/>
                  </a:solidFill>
                </a:rPr>
                <a:t>Satisfied</a:t>
              </a:r>
            </a:p>
          </p:txBody>
        </p:sp>
      </p:grpSp>
      <p:cxnSp>
        <p:nvCxnSpPr>
          <p:cNvPr id="246" name="Connecteur droit 245"/>
          <p:cNvCxnSpPr/>
          <p:nvPr/>
        </p:nvCxnSpPr>
        <p:spPr>
          <a:xfrm rot="5400000" flipH="1" flipV="1">
            <a:off x="609997" y="4800203"/>
            <a:ext cx="1524000" cy="794"/>
          </a:xfrm>
          <a:prstGeom prst="line">
            <a:avLst/>
          </a:prstGeom>
          <a:ln>
            <a:solidFill>
              <a:srgbClr val="E14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ZoneTexte 256"/>
          <p:cNvSpPr txBox="1"/>
          <p:nvPr/>
        </p:nvSpPr>
        <p:spPr>
          <a:xfrm rot="16200000">
            <a:off x="990000" y="4616306"/>
            <a:ext cx="990600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300" i="1" dirty="0">
                <a:solidFill>
                  <a:srgbClr val="E14E2F"/>
                </a:solidFill>
              </a:rPr>
              <a:t>Not satisfied</a:t>
            </a:r>
          </a:p>
        </p:txBody>
      </p:sp>
      <p:grpSp>
        <p:nvGrpSpPr>
          <p:cNvPr id="23" name="Grouper 259"/>
          <p:cNvGrpSpPr/>
          <p:nvPr/>
        </p:nvGrpSpPr>
        <p:grpSpPr>
          <a:xfrm>
            <a:off x="1710000" y="5791200"/>
            <a:ext cx="1447800" cy="811887"/>
            <a:chOff x="1752600" y="5715000"/>
            <a:chExt cx="1447800" cy="811887"/>
          </a:xfrm>
        </p:grpSpPr>
        <p:sp>
          <p:nvSpPr>
            <p:cNvPr id="34" name="ZoneTexte 33"/>
            <p:cNvSpPr txBox="1"/>
            <p:nvPr/>
          </p:nvSpPr>
          <p:spPr>
            <a:xfrm>
              <a:off x="1752600" y="6096000"/>
              <a:ext cx="1447800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accent3"/>
                  </a:solidFill>
                </a:rPr>
                <a:t>Dispute</a:t>
              </a:r>
            </a:p>
          </p:txBody>
        </p:sp>
        <p:pic>
          <p:nvPicPr>
            <p:cNvPr id="259" name="Image 258" descr="danger_sig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09800" y="5715000"/>
              <a:ext cx="51028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989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0" grpId="0"/>
      <p:bldP spid="105" grpId="0"/>
      <p:bldP spid="123" grpId="0"/>
      <p:bldP spid="133" grpId="0"/>
      <p:bldP spid="142" grpId="0"/>
      <p:bldP spid="144" grpId="0"/>
      <p:bldP spid="175" grpId="0"/>
      <p:bldP spid="84" grpId="0"/>
      <p:bldP spid="182" grpId="0"/>
      <p:bldP spid="186" grpId="0"/>
      <p:bldP spid="189" grpId="0"/>
      <p:bldP spid="192" grpId="0"/>
      <p:bldP spid="213" grpId="0"/>
      <p:bldP spid="213" grpId="1"/>
      <p:bldP spid="220" grpId="0"/>
      <p:bldP spid="220" grpId="1"/>
      <p:bldP spid="2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6532563" cy="1036637"/>
          </a:xfrm>
        </p:spPr>
        <p:txBody>
          <a:bodyPr/>
          <a:lstStyle/>
          <a:p>
            <a:r>
              <a:rPr lang="en-CA" dirty="0"/>
              <a:t>Summary/Next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552745"/>
              </p:ext>
            </p:extLst>
          </p:nvPr>
        </p:nvGraphicFramePr>
        <p:xfrm>
          <a:off x="827584" y="1700808"/>
          <a:ext cx="704056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en-CA" dirty="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PEFC Input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Accreditation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- IAF Liaison</a:t>
                      </a:r>
                      <a:r>
                        <a:rPr lang="en-CA" baseline="0" dirty="0"/>
                        <a:t> </a:t>
                      </a:r>
                    </a:p>
                    <a:p>
                      <a:r>
                        <a:rPr lang="en-CA" baseline="0" dirty="0"/>
                        <a:t>- AB support, training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Schem</a:t>
                      </a:r>
                      <a:r>
                        <a:rPr lang="en-CA" baseline="0" dirty="0"/>
                        <a:t>e Development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-Technical</a:t>
                      </a:r>
                      <a:r>
                        <a:rPr lang="en-CA" baseline="0" dirty="0"/>
                        <a:t> support to ongoing national processes</a:t>
                      </a:r>
                    </a:p>
                    <a:p>
                      <a:r>
                        <a:rPr lang="en-CA" baseline="0" dirty="0"/>
                        <a:t>- ASEAN involvement in PEFC International Revisions Process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Legality</a:t>
                      </a:r>
                      <a:r>
                        <a:rPr lang="en-CA" baseline="0" dirty="0"/>
                        <a:t>/</a:t>
                      </a:r>
                    </a:p>
                    <a:p>
                      <a:r>
                        <a:rPr lang="en-CA" baseline="0" dirty="0"/>
                        <a:t>Traceability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- Promote Chain of Custody Certification throughout supply chains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Certification Bodies/Auditors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CA" dirty="0"/>
                        <a:t>-Training and Training Recognition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30120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To support the establishment of robust, accessible, cost-effective forest certification in ASEAN.  </a:t>
            </a:r>
          </a:p>
        </p:txBody>
      </p:sp>
    </p:spTree>
    <p:extLst>
      <p:ext uri="{BB962C8B-B14F-4D97-AF65-F5344CB8AC3E}">
        <p14:creationId xmlns:p14="http://schemas.microsoft.com/office/powerpoint/2010/main" val="353538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Steps for Myanmar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863" t="26375" r="17347" b="11610"/>
          <a:stretch/>
        </p:blipFill>
        <p:spPr>
          <a:xfrm>
            <a:off x="636921" y="1683828"/>
            <a:ext cx="7565127" cy="48141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55" y="-25265"/>
            <a:ext cx="7772400" cy="1143000"/>
          </a:xfrm>
        </p:spPr>
        <p:txBody>
          <a:bodyPr/>
          <a:lstStyle/>
          <a:p>
            <a:r>
              <a:rPr lang="fr-CH" dirty="0"/>
              <a:t>Certification </a:t>
            </a:r>
            <a:r>
              <a:rPr lang="fr-CH" dirty="0" err="1"/>
              <a:t>Scheme</a:t>
            </a:r>
            <a:r>
              <a:rPr lang="fr-CH" dirty="0"/>
              <a:t> Structure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525344"/>
            <a:ext cx="381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97F113-85BB-4969-A140-FE21C533CCD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99913871"/>
              </p:ext>
            </p:extLst>
          </p:nvPr>
        </p:nvGraphicFramePr>
        <p:xfrm>
          <a:off x="1043608" y="1484784"/>
          <a:ext cx="69847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41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fr-CH" altLang="fr-FR" dirty="0">
                <a:solidFill>
                  <a:srgbClr val="DBB129"/>
                </a:solidFill>
              </a:rPr>
              <a:t>PEFC Standard Setting </a:t>
            </a:r>
            <a:r>
              <a:rPr lang="fr-CH" altLang="fr-FR" dirty="0" err="1">
                <a:solidFill>
                  <a:srgbClr val="DBB129"/>
                </a:solidFill>
              </a:rPr>
              <a:t>Process</a:t>
            </a:r>
            <a:endParaRPr lang="fr-CH" altLang="fr-FR" dirty="0">
              <a:solidFill>
                <a:srgbClr val="DBB129"/>
              </a:solidFill>
            </a:endParaRPr>
          </a:p>
        </p:txBody>
      </p:sp>
      <p:pic>
        <p:nvPicPr>
          <p:cNvPr id="18436" name="Picture 6" descr="X:\PEFC\Development\Scheme Development\Toolkit\Final Toolkit\Toolkit_graphics_for_WEB_and_PowerPoint\PowerPoint\Toolkit_PPT_Diagram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784"/>
            <a:ext cx="6481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42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What is PEFC?</a:t>
            </a:r>
            <a:br>
              <a:rPr lang="en-GB" altLang="fr-FR" dirty="0"/>
            </a:br>
            <a:r>
              <a:rPr lang="en-GB" altLang="fr-FR" sz="2000" dirty="0"/>
              <a:t>Programme for the Endorsement of Forest Certification</a:t>
            </a:r>
            <a:endParaRPr lang="fr-C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460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7112570" cy="515719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GB" altLang="fr-FR" sz="18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</a:rPr>
              <a:t>Global alliance (not-for-profit association) of national forest certification organizations</a:t>
            </a: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fr-FR" sz="2000" dirty="0"/>
              <a:t>Voluntary mechanism promoting sustainable forest management providing independent, third party certification of good practices </a:t>
            </a:r>
          </a:p>
          <a:p>
            <a:pPr eaLnBrk="1" hangingPunct="1">
              <a:spcBef>
                <a:spcPct val="0"/>
              </a:spcBef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</a:rPr>
              <a:t>World's largest forest certification system, providing  60% of the certified forest area</a:t>
            </a:r>
          </a:p>
          <a:p>
            <a:pPr eaLnBrk="1" hangingPunct="1">
              <a:spcBef>
                <a:spcPct val="0"/>
              </a:spcBef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fr-FR" sz="2000" dirty="0">
                <a:solidFill>
                  <a:schemeClr val="tx1">
                    <a:lumMod val="50000"/>
                  </a:schemeClr>
                </a:solidFill>
              </a:rPr>
              <a:t>Offers specific consideration to the unique needs of small and family forest owners while being equally used by large landowners</a:t>
            </a:r>
          </a:p>
          <a:p>
            <a:pPr>
              <a:spcBef>
                <a:spcPct val="0"/>
              </a:spcBef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GB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GB" altLang="fr-FR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214810" y="3151190"/>
          <a:ext cx="5357850" cy="363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-357222" y="428604"/>
          <a:ext cx="5357850" cy="363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9" name="Bent Arrow 58"/>
          <p:cNvSpPr/>
          <p:nvPr/>
        </p:nvSpPr>
        <p:spPr bwMode="auto">
          <a:xfrm rot="16200000">
            <a:off x="3714750" y="4214813"/>
            <a:ext cx="714375" cy="714375"/>
          </a:xfrm>
          <a:prstGeom prst="bentArrow">
            <a:avLst/>
          </a:prstGeom>
          <a:solidFill>
            <a:srgbClr val="D95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343434"/>
              </a:solidFill>
            </a:endParaRPr>
          </a:p>
        </p:txBody>
      </p:sp>
      <p:sp>
        <p:nvSpPr>
          <p:cNvPr id="65" name="Right Arrow 64"/>
          <p:cNvSpPr>
            <a:spLocks noChangeArrowheads="1"/>
          </p:cNvSpPr>
          <p:nvPr/>
        </p:nvSpPr>
        <p:spPr bwMode="auto">
          <a:xfrm rot="5400000">
            <a:off x="6393656" y="2464594"/>
            <a:ext cx="1000125" cy="35718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D95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fr-FR" altLang="fr-FR">
              <a:solidFill>
                <a:srgbClr val="343434"/>
              </a:solidFill>
              <a:cs typeface="Genev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27500" y="1357313"/>
            <a:ext cx="1944688" cy="339725"/>
          </a:xfrm>
          <a:prstGeom prst="roundRect">
            <a:avLst/>
          </a:prstGeom>
          <a:noFill/>
          <a:ln>
            <a:solidFill>
              <a:srgbClr val="D954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CH" sz="1400" dirty="0" err="1">
                <a:solidFill>
                  <a:srgbClr val="343434"/>
                </a:solidFill>
              </a:rPr>
              <a:t>Approval</a:t>
            </a:r>
            <a:r>
              <a:rPr lang="fr-CH" sz="1400" dirty="0">
                <a:solidFill>
                  <a:srgbClr val="343434"/>
                </a:solidFill>
              </a:rPr>
              <a:t> by </a:t>
            </a:r>
            <a:r>
              <a:rPr lang="fr-CH" sz="1400" dirty="0" err="1">
                <a:solidFill>
                  <a:srgbClr val="343434"/>
                </a:solidFill>
              </a:rPr>
              <a:t>members</a:t>
            </a:r>
            <a:endParaRPr lang="en-GB" sz="1400" dirty="0">
              <a:solidFill>
                <a:srgbClr val="343434"/>
              </a:solidFill>
            </a:endParaRPr>
          </a:p>
        </p:txBody>
      </p:sp>
      <p:sp>
        <p:nvSpPr>
          <p:cNvPr id="70" name="Bent Arrow 69"/>
          <p:cNvSpPr/>
          <p:nvPr/>
        </p:nvSpPr>
        <p:spPr bwMode="auto">
          <a:xfrm>
            <a:off x="3786188" y="857250"/>
            <a:ext cx="714375" cy="714375"/>
          </a:xfrm>
          <a:prstGeom prst="bentArrow">
            <a:avLst/>
          </a:prstGeom>
          <a:solidFill>
            <a:srgbClr val="D95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34343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43750" y="2357438"/>
            <a:ext cx="1608138" cy="339725"/>
          </a:xfrm>
          <a:prstGeom prst="roundRect">
            <a:avLst/>
          </a:prstGeom>
          <a:noFill/>
          <a:ln>
            <a:solidFill>
              <a:srgbClr val="D954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CH" sz="1400" dirty="0" err="1">
                <a:solidFill>
                  <a:srgbClr val="343434"/>
                </a:solidFill>
              </a:rPr>
              <a:t>Revision</a:t>
            </a:r>
            <a:r>
              <a:rPr lang="fr-CH" sz="1400" dirty="0">
                <a:solidFill>
                  <a:srgbClr val="343434"/>
                </a:solidFill>
              </a:rPr>
              <a:t> </a:t>
            </a:r>
            <a:r>
              <a:rPr lang="fr-CH" sz="1400" dirty="0" err="1">
                <a:solidFill>
                  <a:srgbClr val="343434"/>
                </a:solidFill>
              </a:rPr>
              <a:t>required</a:t>
            </a:r>
            <a:endParaRPr lang="en-US" sz="1400" dirty="0">
              <a:solidFill>
                <a:srgbClr val="343434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43063" y="5000625"/>
            <a:ext cx="2428875" cy="578882"/>
          </a:xfrm>
          <a:prstGeom prst="roundRect">
            <a:avLst/>
          </a:prstGeom>
          <a:noFill/>
          <a:ln>
            <a:solidFill>
              <a:srgbClr val="D954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CH" sz="1400" dirty="0">
                <a:solidFill>
                  <a:srgbClr val="343434"/>
                </a:solidFill>
              </a:rPr>
              <a:t>Application for </a:t>
            </a:r>
            <a:r>
              <a:rPr lang="fr-CH" sz="1400" dirty="0" err="1">
                <a:solidFill>
                  <a:srgbClr val="343434"/>
                </a:solidFill>
              </a:rPr>
              <a:t>Scheme</a:t>
            </a:r>
            <a:r>
              <a:rPr lang="fr-CH" sz="1400" dirty="0">
                <a:solidFill>
                  <a:srgbClr val="343434"/>
                </a:solidFill>
              </a:rPr>
              <a:t> </a:t>
            </a:r>
            <a:r>
              <a:rPr lang="fr-CH" sz="1400" dirty="0" err="1">
                <a:solidFill>
                  <a:srgbClr val="343434"/>
                </a:solidFill>
              </a:rPr>
              <a:t>Assessment</a:t>
            </a:r>
            <a:endParaRPr lang="en-US" sz="1400" dirty="0">
              <a:solidFill>
                <a:srgbClr val="343434"/>
              </a:solidFill>
            </a:endParaRPr>
          </a:p>
        </p:txBody>
      </p:sp>
      <p:pic>
        <p:nvPicPr>
          <p:cNvPr id="74" name="Picture 73" descr="PEFC_LOGO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57188"/>
            <a:ext cx="15875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5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8" grpId="1">
        <p:bldAsOne/>
      </p:bldGraphic>
      <p:bldP spid="65" grpId="0" animBg="1"/>
      <p:bldP spid="69" grpId="0" animBg="1"/>
      <p:bldP spid="69" grpId="1" animBg="1"/>
      <p:bldP spid="71" grpId="0" animBg="1"/>
      <p:bldP spid="72" grpId="0" animBg="1"/>
      <p:bldP spid="7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H" dirty="0">
                <a:solidFill>
                  <a:srgbClr val="D9541E"/>
                </a:solidFill>
              </a:rPr>
              <a:t>PEFC </a:t>
            </a:r>
            <a:r>
              <a:rPr lang="fr-CH" dirty="0" err="1">
                <a:solidFill>
                  <a:srgbClr val="D9541E"/>
                </a:solidFill>
              </a:rPr>
              <a:t>endorsement</a:t>
            </a:r>
            <a:r>
              <a:rPr lang="fr-CH" dirty="0">
                <a:solidFill>
                  <a:srgbClr val="D9541E"/>
                </a:solidFill>
              </a:rPr>
              <a:t> </a:t>
            </a:r>
            <a:r>
              <a:rPr lang="fr-CH" dirty="0" err="1">
                <a:solidFill>
                  <a:srgbClr val="D9541E"/>
                </a:solidFill>
              </a:rPr>
              <a:t>process</a:t>
            </a:r>
            <a:endParaRPr lang="fr-CH" dirty="0">
              <a:solidFill>
                <a:srgbClr val="D9541E"/>
              </a:solidFill>
            </a:endParaRPr>
          </a:p>
        </p:txBody>
      </p:sp>
      <p:pic>
        <p:nvPicPr>
          <p:cNvPr id="39940" name="Picture 4" descr="X:\PEFC\Development\Scheme Development\Toolkit\Final Toolkit\Toolkit_graphics_for_WEB_and_PowerPoint\PowerPoint\Toolkit_PPT_Diagram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196975"/>
            <a:ext cx="65913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4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age 22" descr="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63272"/>
            <a:ext cx="5407914" cy="2990469"/>
          </a:xfrm>
          <a:prstGeom prst="rect">
            <a:avLst/>
          </a:prstGeom>
        </p:spPr>
      </p:pic>
      <p:pic>
        <p:nvPicPr>
          <p:cNvPr id="27" name="Image 26" descr="03-mag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0" y="1463272"/>
            <a:ext cx="8419618" cy="5180400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14400" y="0"/>
            <a:ext cx="6532563" cy="1036637"/>
          </a:xfrm>
        </p:spPr>
        <p:txBody>
          <a:bodyPr/>
          <a:lstStyle/>
          <a:p>
            <a:r>
              <a:rPr lang="en-GB" dirty="0"/>
              <a:t>National Certification System status in Asia Pacific 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4" name="Grouper 23"/>
          <p:cNvGrpSpPr/>
          <p:nvPr/>
        </p:nvGrpSpPr>
        <p:grpSpPr>
          <a:xfrm>
            <a:off x="914400" y="4800600"/>
            <a:ext cx="2688140" cy="1478400"/>
            <a:chOff x="914400" y="4800600"/>
            <a:chExt cx="2688140" cy="1478400"/>
          </a:xfrm>
        </p:grpSpPr>
        <p:grpSp>
          <p:nvGrpSpPr>
            <p:cNvPr id="2" name="Grouper 22"/>
            <p:cNvGrpSpPr/>
            <p:nvPr/>
          </p:nvGrpSpPr>
          <p:grpSpPr>
            <a:xfrm>
              <a:off x="914400" y="4800600"/>
              <a:ext cx="2002340" cy="492443"/>
              <a:chOff x="3407860" y="5436000"/>
              <a:chExt cx="2002340" cy="492443"/>
            </a:xfrm>
          </p:grpSpPr>
          <p:pic>
            <p:nvPicPr>
              <p:cNvPr id="33" name="Image 32" descr="key_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7860" y="5486400"/>
                <a:ext cx="249237" cy="219157"/>
              </a:xfrm>
              <a:prstGeom prst="rect">
                <a:avLst/>
              </a:prstGeom>
            </p:spPr>
          </p:pic>
          <p:sp>
            <p:nvSpPr>
              <p:cNvPr id="36" name="ZoneTexte 35"/>
              <p:cNvSpPr txBox="1"/>
              <p:nvPr/>
            </p:nvSpPr>
            <p:spPr>
              <a:xfrm>
                <a:off x="3657600" y="5436000"/>
                <a:ext cx="1752600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>
                    <a:solidFill>
                      <a:srgbClr val="595959"/>
                    </a:solidFill>
                  </a:rPr>
                  <a:t>PEFC members with </a:t>
                </a:r>
                <a:br>
                  <a:rPr lang="en-GB" sz="1300" dirty="0">
                    <a:solidFill>
                      <a:srgbClr val="595959"/>
                    </a:solidFill>
                  </a:rPr>
                </a:br>
                <a:r>
                  <a:rPr lang="en-GB" sz="1300" b="1" dirty="0">
                    <a:solidFill>
                      <a:srgbClr val="595959"/>
                    </a:solidFill>
                  </a:rPr>
                  <a:t>endorsed systems</a:t>
                </a:r>
              </a:p>
            </p:txBody>
          </p:sp>
        </p:grpSp>
        <p:grpSp>
          <p:nvGrpSpPr>
            <p:cNvPr id="3" name="Grouper 49"/>
            <p:cNvGrpSpPr/>
            <p:nvPr/>
          </p:nvGrpSpPr>
          <p:grpSpPr>
            <a:xfrm>
              <a:off x="915740" y="5288400"/>
              <a:ext cx="2686800" cy="492443"/>
              <a:chOff x="3409200" y="5803612"/>
              <a:chExt cx="2686800" cy="492443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3657600" y="5803612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>
                    <a:solidFill>
                      <a:srgbClr val="595959"/>
                    </a:solidFill>
                  </a:rPr>
                  <a:t>PEFC members progressing </a:t>
                </a:r>
                <a:br>
                  <a:rPr lang="en-GB" sz="1300" dirty="0">
                    <a:solidFill>
                      <a:srgbClr val="595959"/>
                    </a:solidFill>
                  </a:rPr>
                </a:br>
                <a:r>
                  <a:rPr lang="en-GB" sz="1300" b="1" dirty="0">
                    <a:solidFill>
                      <a:srgbClr val="595959"/>
                    </a:solidFill>
                  </a:rPr>
                  <a:t>towards endorsement </a:t>
                </a:r>
              </a:p>
            </p:txBody>
          </p:sp>
          <p:pic>
            <p:nvPicPr>
              <p:cNvPr id="39" name="Image 38" descr="key_3.png"/>
              <p:cNvPicPr preferRelativeResize="0"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9200" y="5868000"/>
                <a:ext cx="248400" cy="219600"/>
              </a:xfrm>
              <a:prstGeom prst="rect">
                <a:avLst/>
              </a:prstGeom>
            </p:spPr>
          </p:pic>
        </p:grpSp>
        <p:grpSp>
          <p:nvGrpSpPr>
            <p:cNvPr id="4" name="Grouper 55"/>
            <p:cNvGrpSpPr/>
            <p:nvPr/>
          </p:nvGrpSpPr>
          <p:grpSpPr>
            <a:xfrm>
              <a:off x="914400" y="5786557"/>
              <a:ext cx="2688140" cy="492443"/>
              <a:chOff x="3409200" y="6096000"/>
              <a:chExt cx="2688140" cy="492443"/>
            </a:xfrm>
          </p:grpSpPr>
          <p:pic>
            <p:nvPicPr>
              <p:cNvPr id="41" name="Image 40" descr="key_4.png"/>
              <p:cNvPicPr preferRelativeResize="0"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9200" y="6159600"/>
                <a:ext cx="248400" cy="219600"/>
              </a:xfrm>
              <a:prstGeom prst="rect">
                <a:avLst/>
              </a:prstGeom>
            </p:spPr>
          </p:pic>
          <p:sp>
            <p:nvSpPr>
              <p:cNvPr id="42" name="ZoneTexte 41"/>
              <p:cNvSpPr txBox="1"/>
              <p:nvPr/>
            </p:nvSpPr>
            <p:spPr>
              <a:xfrm>
                <a:off x="3657600" y="6096000"/>
                <a:ext cx="2439740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>
                    <a:solidFill>
                      <a:srgbClr val="595959"/>
                    </a:solidFill>
                  </a:rPr>
                  <a:t>Countries </a:t>
                </a:r>
                <a:r>
                  <a:rPr lang="en-GB" sz="1300" b="1" dirty="0">
                    <a:solidFill>
                      <a:srgbClr val="595959"/>
                    </a:solidFill>
                  </a:rPr>
                  <a:t>actively </a:t>
                </a:r>
                <a:br>
                  <a:rPr lang="en-GB" sz="1300" b="1" dirty="0">
                    <a:solidFill>
                      <a:srgbClr val="595959"/>
                    </a:solidFill>
                  </a:rPr>
                </a:br>
                <a:r>
                  <a:rPr lang="en-GB" sz="1300" b="1" dirty="0">
                    <a:solidFill>
                      <a:srgbClr val="595959"/>
                    </a:solidFill>
                  </a:rPr>
                  <a:t>developing systems</a:t>
                </a:r>
              </a:p>
            </p:txBody>
          </p:sp>
        </p:grpSp>
      </p:grpSp>
      <p:pic>
        <p:nvPicPr>
          <p:cNvPr id="21" name="Image 20" descr="small_keyline.png"/>
          <p:cNvPicPr>
            <a:picLocks noChangeAspect="1"/>
          </p:cNvPicPr>
          <p:nvPr/>
        </p:nvPicPr>
        <p:blipFill>
          <a:blip r:embed="rId7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sp>
        <p:nvSpPr>
          <p:cNvPr id="43" name="ZoneTexte 17"/>
          <p:cNvSpPr txBox="1"/>
          <p:nvPr/>
        </p:nvSpPr>
        <p:spPr>
          <a:xfrm>
            <a:off x="1170000" y="6477000"/>
            <a:ext cx="2895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95959"/>
                </a:solidFill>
              </a:rPr>
              <a:t>As of February 2016</a:t>
            </a:r>
          </a:p>
        </p:txBody>
      </p:sp>
    </p:spTree>
    <p:extLst>
      <p:ext uri="{BB962C8B-B14F-4D97-AF65-F5344CB8AC3E}">
        <p14:creationId xmlns:p14="http://schemas.microsoft.com/office/powerpoint/2010/main" val="2147214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Certification Scheme Components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0" y="6498000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er 16"/>
          <p:cNvGrpSpPr/>
          <p:nvPr/>
        </p:nvGrpSpPr>
        <p:grpSpPr>
          <a:xfrm>
            <a:off x="1634400" y="1828800"/>
            <a:ext cx="5412271" cy="3810000"/>
            <a:chOff x="1634400" y="1828800"/>
            <a:chExt cx="5412271" cy="3810000"/>
          </a:xfrm>
        </p:grpSpPr>
        <p:grpSp>
          <p:nvGrpSpPr>
            <p:cNvPr id="3" name="Grouper 25"/>
            <p:cNvGrpSpPr/>
            <p:nvPr/>
          </p:nvGrpSpPr>
          <p:grpSpPr>
            <a:xfrm>
              <a:off x="3545129" y="1828800"/>
              <a:ext cx="1636471" cy="1747967"/>
              <a:chOff x="3545129" y="4464000"/>
              <a:chExt cx="1636471" cy="1747967"/>
            </a:xfrm>
          </p:grpSpPr>
          <p:pic>
            <p:nvPicPr>
              <p:cNvPr id="20" name="Image 19" descr="s_313226738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45129" y="4464000"/>
                <a:ext cx="1636471" cy="1747967"/>
              </a:xfrm>
              <a:prstGeom prst="rect">
                <a:avLst/>
              </a:prstGeom>
            </p:spPr>
          </p:pic>
          <p:pic>
            <p:nvPicPr>
              <p:cNvPr id="25" name="Image 24" descr="Accreditati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530" y="5123676"/>
                <a:ext cx="1344670" cy="362724"/>
              </a:xfrm>
              <a:prstGeom prst="rect">
                <a:avLst/>
              </a:prstGeom>
            </p:spPr>
          </p:pic>
        </p:grpSp>
        <p:grpSp>
          <p:nvGrpSpPr>
            <p:cNvPr id="4" name="Grouper 28"/>
            <p:cNvGrpSpPr/>
            <p:nvPr/>
          </p:nvGrpSpPr>
          <p:grpSpPr>
            <a:xfrm>
              <a:off x="5410200" y="3890833"/>
              <a:ext cx="1636471" cy="1747967"/>
              <a:chOff x="5410200" y="2466000"/>
              <a:chExt cx="1636471" cy="1747967"/>
            </a:xfrm>
          </p:grpSpPr>
          <p:pic>
            <p:nvPicPr>
              <p:cNvPr id="27" name="Image 26" descr="s_313226738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10200" y="2466000"/>
                <a:ext cx="1636471" cy="1747967"/>
              </a:xfrm>
              <a:prstGeom prst="rect">
                <a:avLst/>
              </a:prstGeom>
            </p:spPr>
          </p:pic>
          <p:pic>
            <p:nvPicPr>
              <p:cNvPr id="28" name="Image 27" descr="Conformity_Assessment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8800" y="2974976"/>
                <a:ext cx="1199580" cy="686585"/>
              </a:xfrm>
              <a:prstGeom prst="rect">
                <a:avLst/>
              </a:prstGeom>
            </p:spPr>
          </p:pic>
        </p:grpSp>
        <p:grpSp>
          <p:nvGrpSpPr>
            <p:cNvPr id="5" name="Grouper 32"/>
            <p:cNvGrpSpPr/>
            <p:nvPr/>
          </p:nvGrpSpPr>
          <p:grpSpPr>
            <a:xfrm>
              <a:off x="1634400" y="3890833"/>
              <a:ext cx="1636471" cy="1747967"/>
              <a:chOff x="1634400" y="3662233"/>
              <a:chExt cx="1636471" cy="1747967"/>
            </a:xfrm>
          </p:grpSpPr>
          <p:pic>
            <p:nvPicPr>
              <p:cNvPr id="30" name="Image 29" descr="s_313226738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34400" y="3662233"/>
                <a:ext cx="1636471" cy="1747967"/>
              </a:xfrm>
              <a:prstGeom prst="rect">
                <a:avLst/>
              </a:prstGeom>
            </p:spPr>
          </p:pic>
          <p:pic>
            <p:nvPicPr>
              <p:cNvPr id="32" name="Image 31" descr="Standard-Setting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0000" y="4168800"/>
                <a:ext cx="1010446" cy="686585"/>
              </a:xfrm>
              <a:prstGeom prst="rect">
                <a:avLst/>
              </a:prstGeom>
            </p:spPr>
          </p:pic>
        </p:grpSp>
        <p:sp>
          <p:nvSpPr>
            <p:cNvPr id="21" name="Double flèche horizontale 20"/>
            <p:cNvSpPr/>
            <p:nvPr/>
          </p:nvSpPr>
          <p:spPr>
            <a:xfrm rot="10800000">
              <a:off x="3277035" y="4626621"/>
              <a:ext cx="21336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uble flèche horizontale 21"/>
            <p:cNvSpPr/>
            <p:nvPr/>
          </p:nvSpPr>
          <p:spPr>
            <a:xfrm rot="13711640">
              <a:off x="4862455" y="3364642"/>
              <a:ext cx="1183149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uble flèche horizontale 22"/>
            <p:cNvSpPr/>
            <p:nvPr/>
          </p:nvSpPr>
          <p:spPr>
            <a:xfrm rot="8004556">
              <a:off x="2556253" y="3344147"/>
              <a:ext cx="1240294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4242656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5"/>
          <p:cNvGrpSpPr/>
          <p:nvPr/>
        </p:nvGrpSpPr>
        <p:grpSpPr>
          <a:xfrm>
            <a:off x="3545129" y="1828800"/>
            <a:ext cx="1636471" cy="1747967"/>
            <a:chOff x="3545129" y="4464000"/>
            <a:chExt cx="1636471" cy="1747967"/>
          </a:xfrm>
        </p:grpSpPr>
        <p:pic>
          <p:nvPicPr>
            <p:cNvPr id="20" name="Image 19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5129" y="4464000"/>
              <a:ext cx="1636471" cy="1747967"/>
            </a:xfrm>
            <a:prstGeom prst="rect">
              <a:avLst/>
            </a:prstGeom>
          </p:spPr>
        </p:pic>
        <p:pic>
          <p:nvPicPr>
            <p:cNvPr id="25" name="Image 24" descr="Accreditati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4530" y="5123676"/>
              <a:ext cx="1344670" cy="362724"/>
            </a:xfrm>
            <a:prstGeom prst="rect">
              <a:avLst/>
            </a:prstGeom>
          </p:spPr>
        </p:pic>
      </p:grpSp>
      <p:grpSp>
        <p:nvGrpSpPr>
          <p:cNvPr id="3" name="Grouper 28"/>
          <p:cNvGrpSpPr/>
          <p:nvPr/>
        </p:nvGrpSpPr>
        <p:grpSpPr>
          <a:xfrm>
            <a:off x="5410200" y="3890833"/>
            <a:ext cx="1636471" cy="1747967"/>
            <a:chOff x="5410200" y="2466000"/>
            <a:chExt cx="1636471" cy="1747967"/>
          </a:xfrm>
        </p:grpSpPr>
        <p:pic>
          <p:nvPicPr>
            <p:cNvPr id="27" name="Image 26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2466000"/>
              <a:ext cx="1636471" cy="1747967"/>
            </a:xfrm>
            <a:prstGeom prst="rect">
              <a:avLst/>
            </a:prstGeom>
          </p:spPr>
        </p:pic>
        <p:pic>
          <p:nvPicPr>
            <p:cNvPr id="28" name="Image 27" descr="Conformity_Assessmen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2974976"/>
              <a:ext cx="1199580" cy="686585"/>
            </a:xfrm>
            <a:prstGeom prst="rect">
              <a:avLst/>
            </a:prstGeom>
          </p:spPr>
        </p:pic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Organizations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0" y="6498000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er 32"/>
          <p:cNvGrpSpPr/>
          <p:nvPr/>
        </p:nvGrpSpPr>
        <p:grpSpPr>
          <a:xfrm>
            <a:off x="1634400" y="3890833"/>
            <a:ext cx="1636471" cy="1747967"/>
            <a:chOff x="1634400" y="3662233"/>
            <a:chExt cx="1636471" cy="1747967"/>
          </a:xfrm>
        </p:grpSpPr>
        <p:pic>
          <p:nvPicPr>
            <p:cNvPr id="30" name="Image 29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4400" y="3662233"/>
              <a:ext cx="1636471" cy="1747967"/>
            </a:xfrm>
            <a:prstGeom prst="rect">
              <a:avLst/>
            </a:prstGeom>
          </p:spPr>
        </p:pic>
        <p:pic>
          <p:nvPicPr>
            <p:cNvPr id="32" name="Image 31" descr="Standard-Settin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0000" y="4168800"/>
              <a:ext cx="1010446" cy="686585"/>
            </a:xfrm>
            <a:prstGeom prst="rect">
              <a:avLst/>
            </a:prstGeom>
          </p:spPr>
        </p:pic>
      </p:grpSp>
      <p:grpSp>
        <p:nvGrpSpPr>
          <p:cNvPr id="5" name="Grouper 40"/>
          <p:cNvGrpSpPr/>
          <p:nvPr/>
        </p:nvGrpSpPr>
        <p:grpSpPr>
          <a:xfrm>
            <a:off x="1634400" y="1828800"/>
            <a:ext cx="5412871" cy="3810767"/>
            <a:chOff x="1634400" y="1828800"/>
            <a:chExt cx="5412871" cy="3810767"/>
          </a:xfrm>
        </p:grpSpPr>
        <p:pic>
          <p:nvPicPr>
            <p:cNvPr id="37" name="Image 36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6000" y="1828800"/>
              <a:ext cx="1636471" cy="1747967"/>
            </a:xfrm>
            <a:prstGeom prst="rect">
              <a:avLst/>
            </a:prstGeom>
          </p:spPr>
        </p:pic>
        <p:pic>
          <p:nvPicPr>
            <p:cNvPr id="39" name="Image 38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4400" y="3891600"/>
              <a:ext cx="1636471" cy="1747967"/>
            </a:xfrm>
            <a:prstGeom prst="rect">
              <a:avLst/>
            </a:prstGeom>
          </p:spPr>
        </p:pic>
        <p:pic>
          <p:nvPicPr>
            <p:cNvPr id="40" name="Image 39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800" y="3891600"/>
              <a:ext cx="1636471" cy="1747967"/>
            </a:xfrm>
            <a:prstGeom prst="rect">
              <a:avLst/>
            </a:prstGeom>
          </p:spPr>
        </p:pic>
      </p:grpSp>
      <p:grpSp>
        <p:nvGrpSpPr>
          <p:cNvPr id="6" name="Grouper 43"/>
          <p:cNvGrpSpPr/>
          <p:nvPr/>
        </p:nvGrpSpPr>
        <p:grpSpPr>
          <a:xfrm>
            <a:off x="1905000" y="2438400"/>
            <a:ext cx="4876800" cy="2457510"/>
            <a:chOff x="1905000" y="2438400"/>
            <a:chExt cx="4876800" cy="2457510"/>
          </a:xfrm>
        </p:grpSpPr>
        <p:sp>
          <p:nvSpPr>
            <p:cNvPr id="17" name="ZoneTexte 16"/>
            <p:cNvSpPr txBox="1"/>
            <p:nvPr/>
          </p:nvSpPr>
          <p:spPr>
            <a:xfrm>
              <a:off x="3834000" y="24384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AB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905000" y="44958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NGB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715000" y="44958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CBs</a:t>
              </a:r>
            </a:p>
          </p:txBody>
        </p:sp>
      </p:grpSp>
      <p:sp>
        <p:nvSpPr>
          <p:cNvPr id="46" name="ZoneTexte 45"/>
          <p:cNvSpPr txBox="1"/>
          <p:nvPr/>
        </p:nvSpPr>
        <p:spPr>
          <a:xfrm rot="18778873">
            <a:off x="2437333" y="3129688"/>
            <a:ext cx="113279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Standards</a:t>
            </a:r>
          </a:p>
        </p:txBody>
      </p:sp>
      <p:grpSp>
        <p:nvGrpSpPr>
          <p:cNvPr id="38" name="Grouper 37"/>
          <p:cNvGrpSpPr/>
          <p:nvPr/>
        </p:nvGrpSpPr>
        <p:grpSpPr>
          <a:xfrm>
            <a:off x="2730500" y="2876400"/>
            <a:ext cx="598300" cy="1240294"/>
            <a:chOff x="2730500" y="2876400"/>
            <a:chExt cx="598300" cy="1240294"/>
          </a:xfrm>
        </p:grpSpPr>
        <p:sp>
          <p:nvSpPr>
            <p:cNvPr id="23" name="Double flèche horizontale 22"/>
            <p:cNvSpPr/>
            <p:nvPr/>
          </p:nvSpPr>
          <p:spPr>
            <a:xfrm rot="8004556">
              <a:off x="2556253" y="3344147"/>
              <a:ext cx="1240294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2730500" y="3716867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5010567" y="2925467"/>
            <a:ext cx="595863" cy="1183149"/>
            <a:chOff x="5010567" y="2925467"/>
            <a:chExt cx="595863" cy="1183149"/>
          </a:xfrm>
        </p:grpSpPr>
        <p:sp>
          <p:nvSpPr>
            <p:cNvPr id="22" name="Double flèche horizontale 21"/>
            <p:cNvSpPr/>
            <p:nvPr/>
          </p:nvSpPr>
          <p:spPr>
            <a:xfrm rot="13711640">
              <a:off x="4862455" y="3364642"/>
              <a:ext cx="1183149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orme libre 50"/>
            <p:cNvSpPr/>
            <p:nvPr/>
          </p:nvSpPr>
          <p:spPr>
            <a:xfrm rot="5738294">
              <a:off x="5014800" y="3060000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ZoneTexte 51"/>
          <p:cNvSpPr txBox="1"/>
          <p:nvPr/>
        </p:nvSpPr>
        <p:spPr>
          <a:xfrm rot="2906715">
            <a:off x="5109823" y="3190355"/>
            <a:ext cx="107631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Accredits</a:t>
            </a:r>
          </a:p>
        </p:txBody>
      </p:sp>
      <p:grpSp>
        <p:nvGrpSpPr>
          <p:cNvPr id="44" name="Grouper 43"/>
          <p:cNvGrpSpPr/>
          <p:nvPr/>
        </p:nvGrpSpPr>
        <p:grpSpPr>
          <a:xfrm>
            <a:off x="3276600" y="4626621"/>
            <a:ext cx="2133600" cy="304800"/>
            <a:chOff x="3277035" y="4626621"/>
            <a:chExt cx="2133600" cy="304800"/>
          </a:xfrm>
        </p:grpSpPr>
        <p:sp>
          <p:nvSpPr>
            <p:cNvPr id="21" name="Double flèche horizontale 20"/>
            <p:cNvSpPr/>
            <p:nvPr/>
          </p:nvSpPr>
          <p:spPr>
            <a:xfrm rot="10800000">
              <a:off x="3277035" y="4626621"/>
              <a:ext cx="21336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orme libre 53"/>
            <p:cNvSpPr/>
            <p:nvPr/>
          </p:nvSpPr>
          <p:spPr>
            <a:xfrm rot="2771934">
              <a:off x="3294000" y="4634161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3733800" y="4876800"/>
            <a:ext cx="113279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Notifies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886200" y="1334869"/>
            <a:ext cx="9906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7BC11B"/>
                </a:solidFill>
              </a:rPr>
              <a:t>IAF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4133959" y="1922571"/>
            <a:ext cx="420469" cy="158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228600" y="4538246"/>
            <a:ext cx="9906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600" b="1" dirty="0">
                <a:solidFill>
                  <a:srgbClr val="7BC11B"/>
                </a:solidFill>
              </a:rPr>
              <a:t>PEFC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1371600" y="4724400"/>
            <a:ext cx="420469" cy="158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63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5" grpId="0"/>
      <p:bldP spid="5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r 40"/>
          <p:cNvGrpSpPr/>
          <p:nvPr/>
        </p:nvGrpSpPr>
        <p:grpSpPr>
          <a:xfrm>
            <a:off x="1634400" y="1828800"/>
            <a:ext cx="5412871" cy="3810767"/>
            <a:chOff x="1634400" y="1828800"/>
            <a:chExt cx="5412871" cy="3810767"/>
          </a:xfrm>
        </p:grpSpPr>
        <p:pic>
          <p:nvPicPr>
            <p:cNvPr id="45" name="Image 44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6000" y="1828800"/>
              <a:ext cx="1636471" cy="1747967"/>
            </a:xfrm>
            <a:prstGeom prst="rect">
              <a:avLst/>
            </a:prstGeom>
          </p:spPr>
        </p:pic>
        <p:pic>
          <p:nvPicPr>
            <p:cNvPr id="47" name="Image 46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4400" y="3891600"/>
              <a:ext cx="1636471" cy="1747967"/>
            </a:xfrm>
            <a:prstGeom prst="rect">
              <a:avLst/>
            </a:prstGeom>
          </p:spPr>
        </p:pic>
        <p:pic>
          <p:nvPicPr>
            <p:cNvPr id="48" name="Image 47" descr="s_3132267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800" y="3891600"/>
              <a:ext cx="1636471" cy="1747967"/>
            </a:xfrm>
            <a:prstGeom prst="rect">
              <a:avLst/>
            </a:prstGeom>
          </p:spPr>
        </p:pic>
      </p:grpSp>
      <p:pic>
        <p:nvPicPr>
          <p:cNvPr id="101" name="Image 100" descr="certific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8307">
            <a:off x="5922479" y="4960456"/>
            <a:ext cx="612493" cy="453099"/>
          </a:xfrm>
          <a:prstGeom prst="rect">
            <a:avLst/>
          </a:prstGeom>
          <a:effectLst>
            <a:outerShdw blurRad="50800" dist="38100" dir="2700000">
              <a:srgbClr val="000000">
                <a:alpha val="25000"/>
              </a:srgbClr>
            </a:outerShdw>
          </a:effectLst>
        </p:spPr>
      </p:pic>
      <p:grpSp>
        <p:nvGrpSpPr>
          <p:cNvPr id="102" name="Grouper 41"/>
          <p:cNvGrpSpPr/>
          <p:nvPr/>
        </p:nvGrpSpPr>
        <p:grpSpPr>
          <a:xfrm>
            <a:off x="5500800" y="4505980"/>
            <a:ext cx="3414600" cy="727919"/>
            <a:chOff x="5082949" y="2981980"/>
            <a:chExt cx="3414600" cy="727919"/>
          </a:xfrm>
        </p:grpSpPr>
        <p:sp>
          <p:nvSpPr>
            <p:cNvPr id="103" name="ZoneTexte 102"/>
            <p:cNvSpPr txBox="1"/>
            <p:nvPr/>
          </p:nvSpPr>
          <p:spPr>
            <a:xfrm>
              <a:off x="6668749" y="2981980"/>
              <a:ext cx="182880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GB" sz="1400" dirty="0">
                  <a:solidFill>
                    <a:schemeClr val="accent2"/>
                  </a:solidFill>
                </a:rPr>
                <a:t>Issue </a:t>
              </a:r>
              <a:br>
                <a:rPr lang="en-GB" sz="1400" dirty="0">
                  <a:solidFill>
                    <a:schemeClr val="accent2"/>
                  </a:solidFill>
                </a:rPr>
              </a:br>
              <a:r>
                <a:rPr lang="en-GB" sz="1400" dirty="0">
                  <a:solidFill>
                    <a:schemeClr val="accent2"/>
                  </a:solidFill>
                </a:rPr>
                <a:t>certificates</a:t>
              </a:r>
            </a:p>
          </p:txBody>
        </p:sp>
        <p:pic>
          <p:nvPicPr>
            <p:cNvPr id="104" name="Image 103" descr="certificat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18307">
              <a:off x="5082949" y="3256800"/>
              <a:ext cx="612493" cy="453099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25000"/>
                </a:srgbClr>
              </a:outerShdw>
            </a:effectLst>
          </p:spPr>
        </p:pic>
      </p:grpSp>
      <p:grpSp>
        <p:nvGrpSpPr>
          <p:cNvPr id="95" name="Grouper 94"/>
          <p:cNvGrpSpPr/>
          <p:nvPr/>
        </p:nvGrpSpPr>
        <p:grpSpPr>
          <a:xfrm>
            <a:off x="5257800" y="5181600"/>
            <a:ext cx="1158399" cy="1166750"/>
            <a:chOff x="7078108" y="2840050"/>
            <a:chExt cx="1158399" cy="1166750"/>
          </a:xfrm>
        </p:grpSpPr>
        <p:grpSp>
          <p:nvGrpSpPr>
            <p:cNvPr id="90" name="Grouper 36"/>
            <p:cNvGrpSpPr/>
            <p:nvPr/>
          </p:nvGrpSpPr>
          <p:grpSpPr>
            <a:xfrm rot="4473018">
              <a:off x="7066233" y="2851925"/>
              <a:ext cx="1166750" cy="1143000"/>
              <a:chOff x="4228275" y="1828800"/>
              <a:chExt cx="1166750" cy="1143000"/>
            </a:xfrm>
          </p:grpSpPr>
          <p:pic>
            <p:nvPicPr>
              <p:cNvPr id="91" name="Image 90" descr="Group_Entity_backgroun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675" y="1828800"/>
                <a:ext cx="1149350" cy="1114425"/>
              </a:xfrm>
              <a:prstGeom prst="rect">
                <a:avLst/>
              </a:prstGeom>
            </p:spPr>
          </p:pic>
          <p:pic>
            <p:nvPicPr>
              <p:cNvPr id="92" name="Image 91" descr="Group_Entity_line_left.png"/>
              <p:cNvPicPr>
                <a:picLocks noChangeAspect="1"/>
              </p:cNvPicPr>
              <p:nvPr/>
            </p:nvPicPr>
            <p:blipFill>
              <a:blip r:embed="rId5">
                <a:alphaModFix/>
                <a:lum contrast="50000"/>
              </a:blip>
              <a:stretch>
                <a:fillRect/>
              </a:stretch>
            </p:blipFill>
            <p:spPr>
              <a:xfrm>
                <a:off x="4228275" y="1828800"/>
                <a:ext cx="1143000" cy="1143000"/>
              </a:xfrm>
              <a:prstGeom prst="rect">
                <a:avLst/>
              </a:prstGeom>
            </p:spPr>
          </p:pic>
        </p:grpSp>
        <p:pic>
          <p:nvPicPr>
            <p:cNvPr id="93" name="Image 92" descr="Group_Entity_line_right.png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tretch>
              <a:fillRect/>
            </a:stretch>
          </p:blipFill>
          <p:spPr>
            <a:xfrm rot="4473018">
              <a:off x="7341157" y="3107555"/>
              <a:ext cx="771525" cy="1019175"/>
            </a:xfrm>
            <a:prstGeom prst="rect">
              <a:avLst/>
            </a:prstGeom>
            <a:effectLst>
              <a:outerShdw blurRad="76200" dir="2700000">
                <a:schemeClr val="bg1">
                  <a:alpha val="78000"/>
                </a:schemeClr>
              </a:outerShdw>
            </a:effectLst>
          </p:spPr>
        </p:pic>
      </p:grpSp>
      <p:grpSp>
        <p:nvGrpSpPr>
          <p:cNvPr id="50" name="Grouper 43"/>
          <p:cNvGrpSpPr/>
          <p:nvPr/>
        </p:nvGrpSpPr>
        <p:grpSpPr>
          <a:xfrm>
            <a:off x="1890196" y="2438400"/>
            <a:ext cx="4891604" cy="2469233"/>
            <a:chOff x="1890196" y="2438400"/>
            <a:chExt cx="4891604" cy="2469233"/>
          </a:xfrm>
        </p:grpSpPr>
        <p:sp>
          <p:nvSpPr>
            <p:cNvPr id="53" name="ZoneTexte 52"/>
            <p:cNvSpPr txBox="1"/>
            <p:nvPr/>
          </p:nvSpPr>
          <p:spPr>
            <a:xfrm>
              <a:off x="3834000" y="24384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AB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890196" y="4507523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NGB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715000" y="4495800"/>
              <a:ext cx="10668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2000" b="1" dirty="0"/>
                <a:t>CBs</a:t>
              </a:r>
            </a:p>
          </p:txBody>
        </p:sp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Delivering Certificates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0" y="6498000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er 44"/>
          <p:cNvGrpSpPr/>
          <p:nvPr/>
        </p:nvGrpSpPr>
        <p:grpSpPr>
          <a:xfrm>
            <a:off x="3024000" y="2876400"/>
            <a:ext cx="2582430" cy="2055021"/>
            <a:chOff x="3024000" y="2876400"/>
            <a:chExt cx="2582430" cy="2055021"/>
          </a:xfrm>
        </p:grpSpPr>
        <p:sp>
          <p:nvSpPr>
            <p:cNvPr id="21" name="Double flèche horizontale 20"/>
            <p:cNvSpPr/>
            <p:nvPr/>
          </p:nvSpPr>
          <p:spPr>
            <a:xfrm rot="10800000">
              <a:off x="3277035" y="4626621"/>
              <a:ext cx="21336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uble flèche horizontale 21"/>
            <p:cNvSpPr/>
            <p:nvPr/>
          </p:nvSpPr>
          <p:spPr>
            <a:xfrm rot="13711640">
              <a:off x="4862455" y="3364642"/>
              <a:ext cx="1183149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uble flèche horizontale 22"/>
            <p:cNvSpPr/>
            <p:nvPr/>
          </p:nvSpPr>
          <p:spPr>
            <a:xfrm rot="8004556">
              <a:off x="2556253" y="3344147"/>
              <a:ext cx="1240294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er 49"/>
          <p:cNvGrpSpPr/>
          <p:nvPr/>
        </p:nvGrpSpPr>
        <p:grpSpPr>
          <a:xfrm>
            <a:off x="2730500" y="2717179"/>
            <a:ext cx="427119" cy="1266388"/>
            <a:chOff x="2730500" y="2717179"/>
            <a:chExt cx="427119" cy="1266388"/>
          </a:xfrm>
        </p:grpSpPr>
        <p:sp>
          <p:nvSpPr>
            <p:cNvPr id="46" name="ZoneTexte 45"/>
            <p:cNvSpPr txBox="1"/>
            <p:nvPr/>
          </p:nvSpPr>
          <p:spPr>
            <a:xfrm rot="18778873">
              <a:off x="2437333" y="3129688"/>
              <a:ext cx="113279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Standards</a:t>
              </a:r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2730500" y="3716867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er 52"/>
          <p:cNvGrpSpPr/>
          <p:nvPr/>
        </p:nvGrpSpPr>
        <p:grpSpPr>
          <a:xfrm>
            <a:off x="5010567" y="2806087"/>
            <a:ext cx="791301" cy="1076313"/>
            <a:chOff x="5010567" y="2806087"/>
            <a:chExt cx="791301" cy="1076313"/>
          </a:xfrm>
        </p:grpSpPr>
        <p:sp>
          <p:nvSpPr>
            <p:cNvPr id="51" name="Forme libre 50"/>
            <p:cNvSpPr/>
            <p:nvPr/>
          </p:nvSpPr>
          <p:spPr>
            <a:xfrm rot="5738294">
              <a:off x="5014800" y="3060000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ZoneTexte 51"/>
            <p:cNvSpPr txBox="1"/>
            <p:nvPr/>
          </p:nvSpPr>
          <p:spPr>
            <a:xfrm rot="2906715">
              <a:off x="5109823" y="3190355"/>
              <a:ext cx="107631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Accredits</a:t>
              </a:r>
            </a:p>
          </p:txBody>
        </p:sp>
      </p:grpSp>
      <p:grpSp>
        <p:nvGrpSpPr>
          <p:cNvPr id="10" name="Grouper 55"/>
          <p:cNvGrpSpPr/>
          <p:nvPr/>
        </p:nvGrpSpPr>
        <p:grpSpPr>
          <a:xfrm>
            <a:off x="3289767" y="4638394"/>
            <a:ext cx="1576828" cy="546183"/>
            <a:chOff x="3289767" y="4638394"/>
            <a:chExt cx="1576828" cy="546183"/>
          </a:xfrm>
        </p:grpSpPr>
        <p:sp>
          <p:nvSpPr>
            <p:cNvPr id="54" name="Forme libre 53"/>
            <p:cNvSpPr/>
            <p:nvPr/>
          </p:nvSpPr>
          <p:spPr>
            <a:xfrm rot="2771934">
              <a:off x="3294000" y="4634161"/>
              <a:ext cx="258233" cy="266700"/>
            </a:xfrm>
            <a:custGeom>
              <a:avLst/>
              <a:gdLst>
                <a:gd name="connsiteX0" fmla="*/ 0 w 258233"/>
                <a:gd name="connsiteY0" fmla="*/ 0 h 266700"/>
                <a:gd name="connsiteX1" fmla="*/ 258233 w 258233"/>
                <a:gd name="connsiteY1" fmla="*/ 237066 h 266700"/>
                <a:gd name="connsiteX2" fmla="*/ 211667 w 258233"/>
                <a:gd name="connsiteY2" fmla="*/ 266700 h 266700"/>
                <a:gd name="connsiteX3" fmla="*/ 12700 w 258233"/>
                <a:gd name="connsiteY3" fmla="*/ 245533 h 266700"/>
                <a:gd name="connsiteX4" fmla="*/ 0 w 25823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33" h="266700">
                  <a:moveTo>
                    <a:pt x="0" y="0"/>
                  </a:moveTo>
                  <a:lnTo>
                    <a:pt x="258233" y="237066"/>
                  </a:lnTo>
                  <a:lnTo>
                    <a:pt x="211667" y="266700"/>
                  </a:lnTo>
                  <a:lnTo>
                    <a:pt x="12700" y="24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733800" y="4876800"/>
              <a:ext cx="113279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Notifies</a:t>
              </a: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3848099" y="1301533"/>
            <a:ext cx="990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rgbClr val="7BC11B"/>
                </a:solidFill>
              </a:rPr>
              <a:t>IAF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4133959" y="1922571"/>
            <a:ext cx="420469" cy="158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-89372" y="4567535"/>
            <a:ext cx="990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2400" b="1" dirty="0">
                <a:solidFill>
                  <a:srgbClr val="7BC11B"/>
                </a:solidFill>
              </a:rPr>
              <a:t>PEFC</a:t>
            </a:r>
          </a:p>
        </p:txBody>
      </p:sp>
      <p:cxnSp>
        <p:nvCxnSpPr>
          <p:cNvPr id="60" name="Connecteur droit 59"/>
          <p:cNvCxnSpPr>
            <a:stCxn id="59" idx="3"/>
          </p:cNvCxnSpPr>
          <p:nvPr/>
        </p:nvCxnSpPr>
        <p:spPr>
          <a:xfrm flipV="1">
            <a:off x="901228" y="4755278"/>
            <a:ext cx="948008" cy="4309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factory_i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392" y="6076392"/>
            <a:ext cx="553008" cy="553008"/>
          </a:xfrm>
          <a:prstGeom prst="rect">
            <a:avLst/>
          </a:prstGeom>
          <a:effectLst/>
        </p:spPr>
      </p:pic>
      <p:pic>
        <p:nvPicPr>
          <p:cNvPr id="41" name="Image 40" descr="forest_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8980" y="6100109"/>
            <a:ext cx="863485" cy="529291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 rot="1581045">
            <a:off x="2719533" y="5578725"/>
            <a:ext cx="19118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Access &amp; improve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>
                <a:solidFill>
                  <a:schemeClr val="accent2"/>
                </a:solidFill>
              </a:rPr>
              <a:t>standards</a:t>
            </a:r>
          </a:p>
        </p:txBody>
      </p:sp>
      <p:cxnSp>
        <p:nvCxnSpPr>
          <p:cNvPr id="64" name="Connecteur droit 63"/>
          <p:cNvCxnSpPr/>
          <p:nvPr/>
        </p:nvCxnSpPr>
        <p:spPr>
          <a:xfrm>
            <a:off x="3124200" y="5257800"/>
            <a:ext cx="1524000" cy="762000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Double flèche horizontale 82"/>
          <p:cNvSpPr/>
          <p:nvPr/>
        </p:nvSpPr>
        <p:spPr>
          <a:xfrm rot="18210655">
            <a:off x="5399639" y="5617958"/>
            <a:ext cx="1077504" cy="212925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Double flèche horizontale 86"/>
          <p:cNvSpPr/>
          <p:nvPr/>
        </p:nvSpPr>
        <p:spPr>
          <a:xfrm rot="18210655">
            <a:off x="4853245" y="5542278"/>
            <a:ext cx="1166956" cy="208800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ZoneTexte 87"/>
          <p:cNvSpPr txBox="1"/>
          <p:nvPr/>
        </p:nvSpPr>
        <p:spPr>
          <a:xfrm rot="18219554">
            <a:off x="4524468" y="5353341"/>
            <a:ext cx="1090427" cy="469744"/>
          </a:xfrm>
          <a:prstGeom prst="rect">
            <a:avLst/>
          </a:prstGeom>
          <a:noFill/>
          <a:effectLst>
            <a:outerShdw blurRad="127000" dir="2700000">
              <a:schemeClr val="bg1">
                <a:alpha val="7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spc="-20" dirty="0">
                <a:solidFill>
                  <a:schemeClr val="accent2"/>
                </a:solidFill>
              </a:rPr>
              <a:t>Chain of </a:t>
            </a:r>
            <a:br>
              <a:rPr lang="en-GB" sz="1350" spc="-20" dirty="0">
                <a:solidFill>
                  <a:schemeClr val="accent2"/>
                </a:solidFill>
              </a:rPr>
            </a:br>
            <a:r>
              <a:rPr lang="en-GB" sz="1350" spc="-20" dirty="0">
                <a:solidFill>
                  <a:schemeClr val="accent2"/>
                </a:solidFill>
              </a:rPr>
              <a:t>Custody</a:t>
            </a:r>
          </a:p>
        </p:txBody>
      </p:sp>
      <p:sp>
        <p:nvSpPr>
          <p:cNvPr id="85" name="ZoneTexte 84"/>
          <p:cNvSpPr txBox="1"/>
          <p:nvPr/>
        </p:nvSpPr>
        <p:spPr>
          <a:xfrm rot="18219554">
            <a:off x="5577151" y="5606910"/>
            <a:ext cx="1396624" cy="469744"/>
          </a:xfrm>
          <a:prstGeom prst="rect">
            <a:avLst/>
          </a:prstGeom>
          <a:noFill/>
          <a:effectLst>
            <a:outerShdw blurRad="127000" dir="2700000">
              <a:schemeClr val="bg1">
                <a:alpha val="7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350" spc="-20" dirty="0">
                <a:solidFill>
                  <a:schemeClr val="accent2"/>
                </a:solidFill>
              </a:rPr>
              <a:t>Forest </a:t>
            </a:r>
            <a:br>
              <a:rPr lang="en-GB" sz="1350" spc="-20" dirty="0">
                <a:solidFill>
                  <a:schemeClr val="accent2"/>
                </a:solidFill>
              </a:rPr>
            </a:br>
            <a:r>
              <a:rPr lang="en-GB" sz="1350" spc="-20" dirty="0">
                <a:solidFill>
                  <a:schemeClr val="accent2"/>
                </a:solidFill>
              </a:rPr>
              <a:t>Management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6553200" y="5993278"/>
            <a:ext cx="1295400" cy="4837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via Group </a:t>
            </a:r>
            <a:br>
              <a:rPr lang="en-GB" sz="14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r>
              <a:rPr lang="en-GB" sz="14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Certification</a:t>
            </a:r>
          </a:p>
        </p:txBody>
      </p:sp>
      <p:sp>
        <p:nvSpPr>
          <p:cNvPr id="4" name="Oval 3"/>
          <p:cNvSpPr/>
          <p:nvPr/>
        </p:nvSpPr>
        <p:spPr>
          <a:xfrm>
            <a:off x="1043608" y="1673423"/>
            <a:ext cx="8100392" cy="5184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ZoneTexte 56"/>
          <p:cNvSpPr txBox="1"/>
          <p:nvPr/>
        </p:nvSpPr>
        <p:spPr>
          <a:xfrm>
            <a:off x="-301083" y="1295498"/>
            <a:ext cx="367211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A02E"/>
                </a:solidFill>
              </a:rPr>
              <a:t>Myanmar Forest Certification System</a:t>
            </a:r>
          </a:p>
        </p:txBody>
      </p:sp>
    </p:spTree>
    <p:extLst>
      <p:ext uri="{BB962C8B-B14F-4D97-AF65-F5344CB8AC3E}">
        <p14:creationId xmlns:p14="http://schemas.microsoft.com/office/powerpoint/2010/main" val="2234970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3" grpId="0" animBg="1"/>
      <p:bldP spid="87" grpId="0" animBg="1"/>
      <p:bldP spid="88" grpId="0"/>
      <p:bldP spid="85" grpId="0"/>
      <p:bldP spid="96" grpId="0"/>
      <p:bldP spid="4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36" y="-6768"/>
            <a:ext cx="6532563" cy="1036637"/>
          </a:xfrm>
        </p:spPr>
        <p:txBody>
          <a:bodyPr/>
          <a:lstStyle/>
          <a:p>
            <a:r>
              <a:rPr lang="en-US" dirty="0"/>
              <a:t>Quality Infrastructure Requirements for Certification and FLEGT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61699" y="6491231"/>
            <a:ext cx="468313" cy="360000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92498"/>
              </p:ext>
            </p:extLst>
          </p:nvPr>
        </p:nvGraphicFramePr>
        <p:xfrm>
          <a:off x="161698" y="1196753"/>
          <a:ext cx="8982301" cy="5673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280">
                  <a:extLst>
                    <a:ext uri="{9D8B030D-6E8A-4147-A177-3AD203B41FA5}">
                      <a16:colId xmlns:a16="http://schemas.microsoft.com/office/drawing/2014/main" val="1812746027"/>
                    </a:ext>
                  </a:extLst>
                </a:gridCol>
                <a:gridCol w="4049233">
                  <a:extLst>
                    <a:ext uri="{9D8B030D-6E8A-4147-A177-3AD203B41FA5}">
                      <a16:colId xmlns:a16="http://schemas.microsoft.com/office/drawing/2014/main" val="3548399705"/>
                    </a:ext>
                  </a:extLst>
                </a:gridCol>
                <a:gridCol w="3176788">
                  <a:extLst>
                    <a:ext uri="{9D8B030D-6E8A-4147-A177-3AD203B41FA5}">
                      <a16:colId xmlns:a16="http://schemas.microsoft.com/office/drawing/2014/main" val="109288518"/>
                    </a:ext>
                  </a:extLst>
                </a:gridCol>
              </a:tblGrid>
              <a:tr h="208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Component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PEFC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FLEGT VPA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1089012636"/>
                  </a:ext>
                </a:extLst>
              </a:tr>
              <a:tr h="833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Accreditation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Bodies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National Accreditation Bodies (members of International Accreditation Forum)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PEFC Associate member within the IAF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Generally not applicable unless verification element of TLAS is done by independent 3</a:t>
                      </a:r>
                      <a:r>
                        <a:rPr lang="en-GB" sz="1400" baseline="30000">
                          <a:effectLst/>
                        </a:rPr>
                        <a:t>rd</a:t>
                      </a:r>
                      <a:r>
                        <a:rPr lang="en-GB" sz="1400">
                          <a:effectLst/>
                        </a:rPr>
                        <a:t> party certifiers (e.g. SVLK)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749016101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Scheme Managers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Independent organizations with membership within the PEFC Council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VPA Joint Implementation Committee (JIC)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817652823"/>
                  </a:ext>
                </a:extLst>
              </a:tr>
              <a:tr h="40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Legality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Standards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PEFC Controlled sources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Legality Definition (TLAS)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2815245512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Sustainability standards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National Standards (PEFC- Endorsed)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551071902"/>
                  </a:ext>
                </a:extLst>
              </a:tr>
              <a:tr h="38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Chain-of-Custody requirements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CoC</a:t>
                      </a:r>
                      <a:r>
                        <a:rPr lang="en-GB" sz="1400" dirty="0">
                          <a:effectLst/>
                        </a:rPr>
                        <a:t> Standard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Supply Chain Controls (TLAS)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402405906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Certification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Bodies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PEFC-notified and accredited to national accreditation body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N/A unless VPA uses independent verification (e.g. SVLK)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3731487"/>
                  </a:ext>
                </a:extLst>
              </a:tr>
              <a:tr h="625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Auditors (Independent,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government)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Independent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Government Officer and/or Independent (e.g. SVLK)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1669720022"/>
                  </a:ext>
                </a:extLst>
              </a:tr>
              <a:tr h="16898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System auditors, independent monitors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PEFC Endorsement and Mutual Recognition process; includes PEFC Approved Independent Assessors &amp; Panel of Experts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International and National Complaint Mechanisms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VPA Evaluators or Auditors (at least once per year and appointed by JIC),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Independent Forest Monitoring (CSO)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DokChampa"/>
                      </a:endParaRPr>
                    </a:p>
                  </a:txBody>
                  <a:tcPr marL="47849" marR="47849" marT="0" marB="0"/>
                </a:tc>
                <a:extLst>
                  <a:ext uri="{0D108BD9-81ED-4DB2-BD59-A6C34878D82A}">
                    <a16:rowId xmlns:a16="http://schemas.microsoft.com/office/drawing/2014/main" val="2232544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78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 between FLEGT and Cert.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341437"/>
            <a:ext cx="8892480" cy="5221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Examples of synergies between the verification systems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Coordinated consultation and development of the systems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Compatible legality or sustainability standards leading to (mutual) recognition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Compatible </a:t>
            </a:r>
            <a:r>
              <a:rPr lang="en-US" sz="2000" dirty="0" err="1"/>
              <a:t>CoC</a:t>
            </a:r>
            <a:r>
              <a:rPr lang="en-US" sz="2000" dirty="0"/>
              <a:t>/traceability (Voluntary Schemes) and Supply Chain Controls (VPA)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Joint review of standards (VPA-Joint Implementation Committees/technical working groups, Scheme Managers, Standard Development Groups)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Multi-purpose verification training for independent or government auditors/inspectors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Multi-purpose audits/inspections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Reinforced linkages between Scheme Assessors and VPA Auditors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Reinforced linkages between Independent Forest Monitoring and Complaints Mechanisms </a:t>
            </a:r>
          </a:p>
          <a:p>
            <a:pPr lvl="0"/>
            <a:r>
              <a:rPr lang="en-US" sz="2000" dirty="0"/>
              <a:t>              Note: If VPA TLAS uses independent 3</a:t>
            </a:r>
            <a:r>
              <a:rPr lang="en-US" sz="2000" baseline="30000" dirty="0"/>
              <a:t>rd</a:t>
            </a:r>
            <a:r>
              <a:rPr lang="en-US" sz="2000" dirty="0"/>
              <a:t> party verification,</a:t>
            </a:r>
          </a:p>
          <a:p>
            <a:pPr lvl="0"/>
            <a:r>
              <a:rPr lang="en-US" sz="2000" dirty="0"/>
              <a:t>              more synergies can be envisaged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692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MFCC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X:\PEFC\Development\Scheme Development\Graphics\Phases_System_Development_OPTION_1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22" y="1629134"/>
            <a:ext cx="6480720" cy="4645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231284"/>
      </p:ext>
    </p:extLst>
  </p:cSld>
  <p:clrMapOvr>
    <a:masterClrMapping/>
  </p:clrMapOvr>
</p:sld>
</file>

<file path=ppt/theme/theme1.xml><?xml version="1.0" encoding="utf-8"?>
<a:theme xmlns:a="http://schemas.openxmlformats.org/drawingml/2006/main" name="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PEFC_PPT_MASTER_2014-11-13</Template>
  <TotalTime>5068</TotalTime>
  <Words>1286</Words>
  <Application>Microsoft Office PowerPoint</Application>
  <PresentationFormat>On-screen Show (4:3)</PresentationFormat>
  <Paragraphs>305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MS Mincho</vt:lpstr>
      <vt:lpstr>Arial</vt:lpstr>
      <vt:lpstr>Calibri</vt:lpstr>
      <vt:lpstr>DokChampa</vt:lpstr>
      <vt:lpstr>Geneva</vt:lpstr>
      <vt:lpstr>Wingdings</vt:lpstr>
      <vt:lpstr>Zapf Dingbats</vt:lpstr>
      <vt:lpstr>PEFC_PPT_MASTER_2014-11-13</vt:lpstr>
      <vt:lpstr>PEFC_PPT_MASTER_2014</vt:lpstr>
      <vt:lpstr>1_PEFC_PPT_MASTER_2014</vt:lpstr>
      <vt:lpstr>2_PEFC_PPT_MASTER_2014</vt:lpstr>
      <vt:lpstr>PowerPoint Presentation</vt:lpstr>
      <vt:lpstr>What is PEFC? Programme for the Endorsement of Forest Certification</vt:lpstr>
      <vt:lpstr>National Certification System status in Asia Pacific </vt:lpstr>
      <vt:lpstr>Certification Scheme Components</vt:lpstr>
      <vt:lpstr>Key Organizations</vt:lpstr>
      <vt:lpstr>Delivering Certificates</vt:lpstr>
      <vt:lpstr>Quality Infrastructure Requirements for Certification and FLEGT</vt:lpstr>
      <vt:lpstr>Synergies between FLEGT and Cert.</vt:lpstr>
      <vt:lpstr>Developing MFCC </vt:lpstr>
      <vt:lpstr>Developing Capacity for MFCS</vt:lpstr>
      <vt:lpstr>POTENTIAL STUCTURE FOR SFM + LEGALITY QUALITY INFRASTRUCTURE PROJECT IN ASEAN </vt:lpstr>
      <vt:lpstr>PowerPoint Presentation</vt:lpstr>
      <vt:lpstr>Quality Infrastructure Requirements for Certification and FLEGT</vt:lpstr>
      <vt:lpstr>Relation to ISO Framework</vt:lpstr>
      <vt:lpstr>PEFC complaints mechanism</vt:lpstr>
      <vt:lpstr>Summary/Next steps</vt:lpstr>
      <vt:lpstr>Main Steps for Myanmar</vt:lpstr>
      <vt:lpstr>Certification Scheme Structure</vt:lpstr>
      <vt:lpstr>PEFC Standard Setting Process</vt:lpstr>
      <vt:lpstr>PowerPoint Presentation</vt:lpstr>
      <vt:lpstr>PowerPoint Presentation</vt:lpstr>
    </vt:vector>
  </TitlesOfParts>
  <Manager>Gavi</Manager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Gavi</dc:subject>
  <dc:creator>Remi Sournia</dc:creator>
  <cp:lastModifiedBy>Richard Laity</cp:lastModifiedBy>
  <cp:revision>123</cp:revision>
  <dcterms:created xsi:type="dcterms:W3CDTF">2015-01-07T08:07:31Z</dcterms:created>
  <dcterms:modified xsi:type="dcterms:W3CDTF">2018-08-02T05:35:07Z</dcterms:modified>
</cp:coreProperties>
</file>