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71" r:id="rId2"/>
    <p:sldMasterId id="2147483698" r:id="rId3"/>
    <p:sldMasterId id="2147483726" r:id="rId4"/>
  </p:sldMasterIdLst>
  <p:notesMasterIdLst>
    <p:notesMasterId r:id="rId34"/>
  </p:notesMasterIdLst>
  <p:handoutMasterIdLst>
    <p:handoutMasterId r:id="rId35"/>
  </p:handoutMasterIdLst>
  <p:sldIdLst>
    <p:sldId id="609" r:id="rId5"/>
    <p:sldId id="727" r:id="rId6"/>
    <p:sldId id="772" r:id="rId7"/>
    <p:sldId id="773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83" r:id="rId17"/>
    <p:sldId id="784" r:id="rId18"/>
    <p:sldId id="785" r:id="rId19"/>
    <p:sldId id="787" r:id="rId20"/>
    <p:sldId id="801" r:id="rId21"/>
    <p:sldId id="788" r:id="rId22"/>
    <p:sldId id="796" r:id="rId23"/>
    <p:sldId id="797" r:id="rId24"/>
    <p:sldId id="789" r:id="rId25"/>
    <p:sldId id="799" r:id="rId26"/>
    <p:sldId id="798" r:id="rId27"/>
    <p:sldId id="794" r:id="rId28"/>
    <p:sldId id="795" r:id="rId29"/>
    <p:sldId id="790" r:id="rId30"/>
    <p:sldId id="791" r:id="rId31"/>
    <p:sldId id="792" r:id="rId32"/>
    <p:sldId id="793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4134">
          <p15:clr>
            <a:srgbClr val="A4A3A4"/>
          </p15:clr>
        </p15:guide>
        <p15:guide id="4" orient="horz" pos="3841">
          <p15:clr>
            <a:srgbClr val="A4A3A4"/>
          </p15:clr>
        </p15:guide>
        <p15:guide id="5" orient="horz" pos="2084">
          <p15:clr>
            <a:srgbClr val="A4A3A4"/>
          </p15:clr>
        </p15:guide>
        <p15:guide id="6" pos="2880">
          <p15:clr>
            <a:srgbClr val="A4A3A4"/>
          </p15:clr>
        </p15:guide>
        <p15:guide id="7" pos="589">
          <p15:clr>
            <a:srgbClr val="A4A3A4"/>
          </p15:clr>
        </p15:guide>
        <p15:guide id="8" pos="5024">
          <p15:clr>
            <a:srgbClr val="A4A3A4"/>
          </p15:clr>
        </p15:guide>
        <p15:guide id="9" pos="295">
          <p15:clr>
            <a:srgbClr val="A4A3A4"/>
          </p15:clr>
        </p15:guide>
        <p15:guide id="10" pos="2737">
          <p15:clr>
            <a:srgbClr val="A4A3A4"/>
          </p15:clr>
        </p15:guide>
        <p15:guide id="11" pos="55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rice" initials="S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2D"/>
    <a:srgbClr val="65A02E"/>
    <a:srgbClr val="649B28"/>
    <a:srgbClr val="D7E9CC"/>
    <a:srgbClr val="F3B71C"/>
    <a:srgbClr val="85CB25"/>
    <a:srgbClr val="000000"/>
    <a:srgbClr val="646363"/>
    <a:srgbClr val="878787"/>
    <a:srgbClr val="A8A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4" autoAdjust="0"/>
    <p:restoredTop sz="96241" autoAdjust="0"/>
  </p:normalViewPr>
  <p:slideViewPr>
    <p:cSldViewPr showGuides="1">
      <p:cViewPr varScale="1">
        <p:scale>
          <a:sx n="68" d="100"/>
          <a:sy n="68" d="100"/>
        </p:scale>
        <p:origin x="1524" y="60"/>
      </p:cViewPr>
      <p:guideLst>
        <p:guide orient="horz" pos="653"/>
        <p:guide orient="horz" pos="845"/>
        <p:guide orient="horz" pos="4134"/>
        <p:guide orient="horz" pos="3841"/>
        <p:guide orient="horz" pos="2084"/>
        <p:guide pos="2880"/>
        <p:guide pos="589"/>
        <p:guide pos="5024"/>
        <p:guide pos="295"/>
        <p:guide pos="2737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234F-6D2A-9E46-8715-292532876B24}" type="datetimeFigureOut">
              <a:rPr lang="fr-FR" smtClean="0"/>
              <a:pPr/>
              <a:t>22/02/2018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14B4-6F8E-F844-B80E-4925546F3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0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8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all the bodies are under MONREC/   ITF is important, however they all have their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Laity and Crawford 2012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7457-D967-434D-AAA7-F9E443D803FC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10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noProof="0" dirty="0">
                <a:solidFill>
                  <a:schemeClr val="accent3"/>
                </a:solidFill>
              </a:rPr>
              <a:t>#</a:t>
            </a:r>
            <a:r>
              <a:rPr lang="en-US" sz="1200" noProof="0" dirty="0" err="1">
                <a:solidFill>
                  <a:schemeClr val="accent3"/>
                </a:solidFill>
              </a:rPr>
              <a:t>pefc</a:t>
            </a:r>
            <a:endParaRPr lang="en-US" sz="1200" noProof="0" dirty="0">
              <a:solidFill>
                <a:schemeClr val="accent3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lvl="0" algn="r"/>
            <a:r>
              <a:rPr lang="en-US" sz="1200" b="1" noProof="0" dirty="0">
                <a:solidFill>
                  <a:schemeClr val="accent2"/>
                </a:solidFill>
              </a:rPr>
              <a:t>Promoting</a:t>
            </a:r>
            <a:br>
              <a:rPr lang="en-US" sz="1200" b="1" noProof="0" dirty="0">
                <a:solidFill>
                  <a:schemeClr val="accent2"/>
                </a:solidFill>
              </a:rPr>
            </a:br>
            <a:r>
              <a:rPr lang="en-US" sz="1200" b="1" noProof="0" dirty="0">
                <a:solidFill>
                  <a:schemeClr val="accent2"/>
                </a:solidFill>
              </a:rPr>
              <a:t>Sustainable Forest</a:t>
            </a:r>
            <a:br>
              <a:rPr lang="en-US" sz="1200" b="1" noProof="0" dirty="0">
                <a:solidFill>
                  <a:schemeClr val="accent2"/>
                </a:solidFill>
              </a:rPr>
            </a:br>
            <a:r>
              <a:rPr lang="en-US" sz="1200" b="1" noProof="0" dirty="0">
                <a:solidFill>
                  <a:schemeClr val="accent2"/>
                </a:solidFill>
              </a:rPr>
              <a:t>Management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C0D9BCF-E7A3-4272-93C3-E095E4F010AE}" type="slidenum">
              <a:rPr lang="en-US" altLang="en-US"/>
              <a:pPr/>
              <a:t>‹#›</a:t>
            </a:fld>
            <a:r>
              <a:rPr lang="en-US" altLang="en-US"/>
              <a:t> • </a:t>
            </a:r>
            <a:fld id="{51A0654E-6770-4733-8521-22FF19AC42A4}" type="datetime1">
              <a:rPr lang="en-US" altLang="en-US"/>
              <a:pPr/>
              <a:t>2/22/2018</a:t>
            </a:fld>
            <a:endParaRPr lang="en-US" alt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0592"/>
            <a:ext cx="8297333" cy="844299"/>
          </a:xfrm>
          <a:prstGeom prst="rect">
            <a:avLst/>
          </a:prstGeom>
        </p:spPr>
        <p:txBody>
          <a:bodyPr vert="horz" anchor="b"/>
          <a:lstStyle>
            <a:lvl1pPr>
              <a:defRPr sz="3200">
                <a:latin typeface="HelveticaNeueLT Std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0747"/>
            <a:ext cx="8297333" cy="439050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0950" indent="-179388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Tx/>
              <a:buChar char="-"/>
              <a:defRPr sz="2000" i="1">
                <a:solidFill>
                  <a:schemeClr val="tx1"/>
                </a:solidFill>
              </a:defRPr>
            </a:lvl3pPr>
            <a:lvl4pPr marL="1789113" indent="0">
              <a:spcBef>
                <a:spcPts val="500"/>
              </a:spcBef>
              <a:spcAft>
                <a:spcPts val="50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2146300" indent="0">
              <a:spcBef>
                <a:spcPts val="500"/>
              </a:spcBef>
              <a:spcAft>
                <a:spcPts val="500"/>
              </a:spcAft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8138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2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2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/>
              <a:t>PEFC Council</a:t>
            </a:r>
            <a:endParaRPr lang="en-GB" altLang="en-US" sz="1050" dirty="0"/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/>
              <a:t>World Trade </a:t>
            </a:r>
            <a:r>
              <a:rPr lang="en-GB" altLang="en-US" sz="1050" dirty="0" err="1"/>
              <a:t>Center</a:t>
            </a:r>
            <a:r>
              <a:rPr lang="en-GB" altLang="en-US" sz="1050" dirty="0"/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/>
              <a:t>10, route de </a:t>
            </a:r>
            <a:r>
              <a:rPr lang="en-GB" altLang="en-US" sz="1050" dirty="0" err="1"/>
              <a:t>l’Aéroport</a:t>
            </a:r>
            <a:endParaRPr lang="en-GB" altLang="en-US" sz="1050" dirty="0"/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/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/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/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chemeClr val="accent3"/>
                </a:solidFill>
              </a:rPr>
              <a:t>development@pefc.org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chemeClr val="accent2"/>
                </a:solidFill>
              </a:rPr>
              <a:t>PEFC Council</a:t>
            </a:r>
            <a:endParaRPr lang="en-GB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chemeClr val="accent2"/>
                </a:solidFill>
              </a:rPr>
              <a:t>World Trade </a:t>
            </a:r>
            <a:r>
              <a:rPr lang="en-GB" altLang="en-US" sz="1500" dirty="0" err="1">
                <a:solidFill>
                  <a:schemeClr val="accent2"/>
                </a:solidFill>
              </a:rPr>
              <a:t>Center</a:t>
            </a:r>
            <a:r>
              <a:rPr lang="en-GB" altLang="en-US" sz="1500" dirty="0">
                <a:solidFill>
                  <a:schemeClr val="accent2"/>
                </a:solidFill>
              </a:rPr>
              <a:t> 1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chemeClr val="accent2"/>
                </a:solidFill>
              </a:rPr>
              <a:t>10, route de </a:t>
            </a:r>
            <a:r>
              <a:rPr lang="en-GB" altLang="en-US" sz="1500" dirty="0" err="1">
                <a:solidFill>
                  <a:schemeClr val="accent2"/>
                </a:solidFill>
              </a:rPr>
              <a:t>l’Aéroport</a:t>
            </a:r>
            <a:endParaRPr lang="en-GB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2"/>
                </a:solidFill>
              </a:rPr>
              <a:t>CH-1215 Geneva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2"/>
                </a:solidFill>
              </a:rPr>
              <a:t>Switzerland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2"/>
                </a:solidFill>
              </a:rPr>
              <a:t>Tel. +41 22 799 45 40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3"/>
                </a:solidFill>
              </a:rPr>
              <a:t>info@pefc.org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89C8-8F6B-384D-9D77-176AFCDAF32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D55-23D1-0D43-A0E3-D8752502F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4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dirty="0">
                <a:solidFill>
                  <a:srgbClr val="005295"/>
                </a:solidFill>
              </a:rPr>
              <a:t>#</a:t>
            </a:r>
            <a:r>
              <a:rPr lang="en-US" sz="1200" dirty="0" err="1">
                <a:solidFill>
                  <a:srgbClr val="005295"/>
                </a:solidFill>
              </a:rPr>
              <a:t>pefc</a:t>
            </a:r>
            <a:endParaRPr lang="en-US" sz="1200" dirty="0">
              <a:solidFill>
                <a:srgbClr val="005295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sz="1200" b="1" dirty="0">
                <a:solidFill>
                  <a:srgbClr val="006225"/>
                </a:solidFill>
              </a:rPr>
              <a:t>Promoting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Sustainable Forest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62158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>
                <a:solidFill>
                  <a:srgbClr val="343434"/>
                </a:solidFill>
              </a:rPr>
              <a:t>PEFC Council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World Trade </a:t>
            </a:r>
            <a:r>
              <a:rPr lang="en-GB" altLang="en-US" sz="1050" dirty="0" err="1">
                <a:solidFill>
                  <a:srgbClr val="343434"/>
                </a:solidFill>
              </a:rPr>
              <a:t>Center</a:t>
            </a:r>
            <a:r>
              <a:rPr lang="en-GB" altLang="en-US" sz="1050" dirty="0">
                <a:solidFill>
                  <a:srgbClr val="343434"/>
                </a:solidFill>
              </a:rPr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10, route de </a:t>
            </a:r>
            <a:r>
              <a:rPr lang="en-GB" altLang="en-US" sz="1050" dirty="0" err="1">
                <a:solidFill>
                  <a:srgbClr val="343434"/>
                </a:solidFill>
              </a:rPr>
              <a:t>l’Aéroport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005295"/>
                </a:solidFill>
              </a:rPr>
              <a:t>info@pefc.org</a:t>
            </a:r>
          </a:p>
        </p:txBody>
      </p:sp>
    </p:spTree>
    <p:extLst>
      <p:ext uri="{BB962C8B-B14F-4D97-AF65-F5344CB8AC3E}">
        <p14:creationId xmlns:p14="http://schemas.microsoft.com/office/powerpoint/2010/main" val="100292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312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1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1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57007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867993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93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7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45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972759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2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1550440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132247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95674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2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2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194522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3710448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785671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568963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382023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rgbClr val="006225"/>
                </a:solidFill>
              </a:rPr>
              <a:t>PEFC Council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World Trade </a:t>
            </a:r>
            <a:r>
              <a:rPr lang="en-GB" altLang="en-US" sz="1500" dirty="0" err="1">
                <a:solidFill>
                  <a:srgbClr val="006225"/>
                </a:solidFill>
              </a:rPr>
              <a:t>Center</a:t>
            </a:r>
            <a:r>
              <a:rPr lang="en-GB" altLang="en-US" sz="1500" dirty="0">
                <a:solidFill>
                  <a:srgbClr val="006225"/>
                </a:solidFill>
              </a:rPr>
              <a:t> 1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10, route de </a:t>
            </a:r>
            <a:r>
              <a:rPr lang="en-GB" altLang="en-US" sz="1500" dirty="0" err="1">
                <a:solidFill>
                  <a:srgbClr val="006225"/>
                </a:solidFill>
              </a:rPr>
              <a:t>l’Aéroport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CH-1215 Geneva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Switzerland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Tel. +41 22 799 45 40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5295"/>
                </a:solidFill>
              </a:rPr>
              <a:t>info@pefc.org</a:t>
            </a:r>
          </a:p>
        </p:txBody>
      </p:sp>
    </p:spTree>
    <p:extLst>
      <p:ext uri="{BB962C8B-B14F-4D97-AF65-F5344CB8AC3E}">
        <p14:creationId xmlns:p14="http://schemas.microsoft.com/office/powerpoint/2010/main" val="2967206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4100512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3971925"/>
            <a:ext cx="4100512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00213"/>
            <a:ext cx="410051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1188" y="6381750"/>
            <a:ext cx="1512887" cy="142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5288" y="6524625"/>
            <a:ext cx="1728787" cy="1444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5288" y="6381750"/>
            <a:ext cx="215900" cy="1428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04E299-4B0F-4659-939D-61FC5664C2F3}" type="slidenum">
              <a:rPr lang="fi-FI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6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EDA67-3FA8-47D7-81DC-FA53E38B2406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52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FEA29F-47D4-4682-86FA-BC2A1FAD4A88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97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dirty="0">
                <a:solidFill>
                  <a:srgbClr val="005295"/>
                </a:solidFill>
              </a:rPr>
              <a:t>#</a:t>
            </a:r>
            <a:r>
              <a:rPr lang="en-US" sz="1200" dirty="0" err="1">
                <a:solidFill>
                  <a:srgbClr val="005295"/>
                </a:solidFill>
              </a:rPr>
              <a:t>pefc</a:t>
            </a:r>
            <a:endParaRPr lang="en-US" sz="1200" dirty="0">
              <a:solidFill>
                <a:srgbClr val="005295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sz="1200" b="1" dirty="0">
                <a:solidFill>
                  <a:srgbClr val="006225"/>
                </a:solidFill>
              </a:rPr>
              <a:t>Promoting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Sustainable Forest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29788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>
                <a:solidFill>
                  <a:srgbClr val="343434"/>
                </a:solidFill>
              </a:rPr>
              <a:t>PEFC Council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World Trade </a:t>
            </a:r>
            <a:r>
              <a:rPr lang="en-GB" altLang="en-US" sz="1050" dirty="0" err="1">
                <a:solidFill>
                  <a:srgbClr val="343434"/>
                </a:solidFill>
              </a:rPr>
              <a:t>Center</a:t>
            </a:r>
            <a:r>
              <a:rPr lang="en-GB" altLang="en-US" sz="1050" dirty="0">
                <a:solidFill>
                  <a:srgbClr val="343434"/>
                </a:solidFill>
              </a:rPr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10, route de </a:t>
            </a:r>
            <a:r>
              <a:rPr lang="en-GB" altLang="en-US" sz="1050" dirty="0" err="1">
                <a:solidFill>
                  <a:srgbClr val="343434"/>
                </a:solidFill>
              </a:rPr>
              <a:t>l’Aéroport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005295"/>
                </a:solidFill>
              </a:rPr>
              <a:t>info@pefc.org</a:t>
            </a:r>
          </a:p>
        </p:txBody>
      </p:sp>
    </p:spTree>
    <p:extLst>
      <p:ext uri="{BB962C8B-B14F-4D97-AF65-F5344CB8AC3E}">
        <p14:creationId xmlns:p14="http://schemas.microsoft.com/office/powerpoint/2010/main" val="1203787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7359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27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018"/>
            <a:ext cx="1752600" cy="14137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2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1" name="Image 20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28" name="Image 27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213342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121586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54098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1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65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67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870626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75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38133725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6600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341187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211021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1187259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6321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16908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1521854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rgbClr val="006225"/>
                </a:solidFill>
              </a:rPr>
              <a:t>PEFC Council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World Trade </a:t>
            </a:r>
            <a:r>
              <a:rPr lang="en-GB" altLang="en-US" sz="1500" dirty="0" err="1">
                <a:solidFill>
                  <a:srgbClr val="006225"/>
                </a:solidFill>
              </a:rPr>
              <a:t>Center</a:t>
            </a:r>
            <a:r>
              <a:rPr lang="en-GB" altLang="en-US" sz="1500" dirty="0">
                <a:solidFill>
                  <a:srgbClr val="006225"/>
                </a:solidFill>
              </a:rPr>
              <a:t> 1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10, route de </a:t>
            </a:r>
            <a:r>
              <a:rPr lang="en-GB" altLang="en-US" sz="1500" dirty="0" err="1">
                <a:solidFill>
                  <a:srgbClr val="006225"/>
                </a:solidFill>
              </a:rPr>
              <a:t>l’Aéroport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CH-1215 Geneva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Switzerland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Tel. +41 22 799 45 40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5295"/>
                </a:solidFill>
              </a:rPr>
              <a:t>development@pefc.org</a:t>
            </a:r>
          </a:p>
        </p:txBody>
      </p:sp>
    </p:spTree>
    <p:extLst>
      <p:ext uri="{BB962C8B-B14F-4D97-AF65-F5344CB8AC3E}">
        <p14:creationId xmlns:p14="http://schemas.microsoft.com/office/powerpoint/2010/main" val="3254590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4100512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3971925"/>
            <a:ext cx="4100512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00213"/>
            <a:ext cx="410051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1188" y="6381750"/>
            <a:ext cx="1512887" cy="142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5288" y="6524625"/>
            <a:ext cx="1728787" cy="1444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5288" y="6381750"/>
            <a:ext cx="215900" cy="1428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04E299-4B0F-4659-939D-61FC5664C2F3}" type="slidenum">
              <a:rPr lang="fi-FI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58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EDA67-3FA8-47D7-81DC-FA53E38B2406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46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FEA29F-47D4-4682-86FA-BC2A1FAD4A88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34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dirty="0">
                <a:solidFill>
                  <a:srgbClr val="005295"/>
                </a:solidFill>
              </a:rPr>
              <a:t>#</a:t>
            </a:r>
            <a:r>
              <a:rPr lang="en-US" sz="1200" dirty="0" err="1">
                <a:solidFill>
                  <a:srgbClr val="005295"/>
                </a:solidFill>
              </a:rPr>
              <a:t>pefc</a:t>
            </a:r>
            <a:endParaRPr lang="en-US" sz="1200" dirty="0">
              <a:solidFill>
                <a:srgbClr val="005295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sz="1200" b="1" dirty="0">
                <a:solidFill>
                  <a:srgbClr val="006225"/>
                </a:solidFill>
              </a:rPr>
              <a:t>Promoting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Sustainable Forest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025428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>
                <a:solidFill>
                  <a:srgbClr val="343434"/>
                </a:solidFill>
              </a:rPr>
              <a:t>PEFC Council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World Trade </a:t>
            </a:r>
            <a:r>
              <a:rPr lang="en-GB" altLang="en-US" sz="1050" dirty="0" err="1">
                <a:solidFill>
                  <a:srgbClr val="343434"/>
                </a:solidFill>
              </a:rPr>
              <a:t>Center</a:t>
            </a:r>
            <a:r>
              <a:rPr lang="en-GB" altLang="en-US" sz="1050" dirty="0">
                <a:solidFill>
                  <a:srgbClr val="343434"/>
                </a:solidFill>
              </a:rPr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10, route de </a:t>
            </a:r>
            <a:r>
              <a:rPr lang="en-GB" altLang="en-US" sz="1050" dirty="0" err="1">
                <a:solidFill>
                  <a:srgbClr val="343434"/>
                </a:solidFill>
              </a:rPr>
              <a:t>l’Aéroport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005295"/>
                </a:solidFill>
              </a:rPr>
              <a:t>info@pefc.org</a:t>
            </a:r>
          </a:p>
        </p:txBody>
      </p:sp>
    </p:spTree>
    <p:extLst>
      <p:ext uri="{BB962C8B-B14F-4D97-AF65-F5344CB8AC3E}">
        <p14:creationId xmlns:p14="http://schemas.microsoft.com/office/powerpoint/2010/main" val="13369027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09156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007803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6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3976666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982861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26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79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06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695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800463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3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1290400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8936263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1590268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8811878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1756940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8445521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650666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905806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rgbClr val="006225"/>
                </a:solidFill>
              </a:rPr>
              <a:t>PEFC Council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World Trade </a:t>
            </a:r>
            <a:r>
              <a:rPr lang="en-GB" altLang="en-US" sz="1500" dirty="0" err="1">
                <a:solidFill>
                  <a:srgbClr val="006225"/>
                </a:solidFill>
              </a:rPr>
              <a:t>Center</a:t>
            </a:r>
            <a:r>
              <a:rPr lang="en-GB" altLang="en-US" sz="1500" dirty="0">
                <a:solidFill>
                  <a:srgbClr val="006225"/>
                </a:solidFill>
              </a:rPr>
              <a:t> 1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10, route de </a:t>
            </a:r>
            <a:r>
              <a:rPr lang="en-GB" altLang="en-US" sz="1500" dirty="0" err="1">
                <a:solidFill>
                  <a:srgbClr val="006225"/>
                </a:solidFill>
              </a:rPr>
              <a:t>l’Aéroport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CH-1215 Geneva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Switzerland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Tel. +41 22 799 45 40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5295"/>
                </a:solidFill>
              </a:rPr>
              <a:t>sarah.price@pefc.org</a:t>
            </a:r>
          </a:p>
        </p:txBody>
      </p:sp>
    </p:spTree>
    <p:extLst>
      <p:ext uri="{BB962C8B-B14F-4D97-AF65-F5344CB8AC3E}">
        <p14:creationId xmlns:p14="http://schemas.microsoft.com/office/powerpoint/2010/main" val="23649687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9D1B7E-87C2-4012-AE8C-2445E30424A1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2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4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5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8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9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9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30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7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8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C000"/>
                </a:solidFill>
              </a:rPr>
              <a:t>22</a:t>
            </a:r>
            <a:r>
              <a:rPr lang="en-US" sz="2000" baseline="30000" dirty="0">
                <a:solidFill>
                  <a:srgbClr val="FFC000"/>
                </a:solidFill>
              </a:rPr>
              <a:t>nd</a:t>
            </a:r>
            <a:r>
              <a:rPr lang="en-US" sz="2000" dirty="0">
                <a:solidFill>
                  <a:srgbClr val="FFC000"/>
                </a:solidFill>
              </a:rPr>
              <a:t> of February 2018</a:t>
            </a:r>
          </a:p>
          <a:p>
            <a:r>
              <a:rPr lang="en-US" sz="2000" dirty="0">
                <a:solidFill>
                  <a:srgbClr val="FFC000"/>
                </a:solidFill>
              </a:rPr>
              <a:t>Webinar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Richard Laity</a:t>
            </a:r>
          </a:p>
          <a:p>
            <a:r>
              <a:rPr lang="en-US" sz="2000" dirty="0">
                <a:solidFill>
                  <a:srgbClr val="FFC000"/>
                </a:solidFill>
              </a:rPr>
              <a:t>PEFC International</a:t>
            </a:r>
          </a:p>
          <a:p>
            <a:endParaRPr lang="de-CH" altLang="fr-FR" sz="20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Working in partnership to bring sustainable management to Myanmar's forests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0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3652-AD52-4C6C-9294-BEDDC9BC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 and 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866C2-BD9A-487A-A095-20C07C582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51E13-AF6C-447F-81E5-2D4D0C4E5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7" y="2910681"/>
            <a:ext cx="7040562" cy="1036637"/>
          </a:xfrm>
        </p:spPr>
        <p:txBody>
          <a:bodyPr/>
          <a:lstStyle/>
          <a:p>
            <a:r>
              <a:rPr lang="en-AU" sz="2400" i="1" dirty="0"/>
              <a:t>Any questions about the project generally?</a:t>
            </a:r>
          </a:p>
        </p:txBody>
      </p:sp>
    </p:spTree>
    <p:extLst>
      <p:ext uri="{BB962C8B-B14F-4D97-AF65-F5344CB8AC3E}">
        <p14:creationId xmlns:p14="http://schemas.microsoft.com/office/powerpoint/2010/main" val="168632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Progress to date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45F5BE-CBE9-49D5-AAD5-99B5BB5D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Progress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4CC2BC-60D0-4A6E-9D7A-BA73EDC026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038" y="1268760"/>
            <a:ext cx="1579562" cy="1671842"/>
          </a:xfrm>
        </p:spPr>
        <p:txBody>
          <a:bodyPr/>
          <a:lstStyle/>
          <a:p>
            <a:r>
              <a:rPr lang="en-US" dirty="0"/>
              <a:t>MFCS</a:t>
            </a:r>
          </a:p>
          <a:p>
            <a:r>
              <a:rPr lang="en-US" sz="2000" dirty="0"/>
              <a:t>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020735-E80D-42B3-9251-51171F7A5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4600" y="1268760"/>
            <a:ext cx="5461000" cy="1671842"/>
          </a:xfrm>
        </p:spPr>
        <p:txBody>
          <a:bodyPr/>
          <a:lstStyle/>
          <a:p>
            <a:r>
              <a:rPr lang="en-US" dirty="0"/>
              <a:t>Secretariat staff (CEO,  Technical Officers &amp; Assistants) employed and inducted </a:t>
            </a:r>
          </a:p>
          <a:p>
            <a:r>
              <a:rPr lang="en-US" dirty="0"/>
              <a:t>Reform MFCC, statutes drafting committee enacted</a:t>
            </a:r>
          </a:p>
          <a:p>
            <a:r>
              <a:rPr lang="en-US" dirty="0"/>
              <a:t>Links with National and ASEAN Accreditation Bodies</a:t>
            </a:r>
          </a:p>
          <a:p>
            <a:r>
              <a:rPr lang="en-US" dirty="0"/>
              <a:t>Completed detailed and integrated workplan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3041B1-1556-4360-9DDC-ADB70CD325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5038" y="3112793"/>
            <a:ext cx="1579562" cy="1080120"/>
          </a:xfrm>
        </p:spPr>
        <p:txBody>
          <a:bodyPr/>
          <a:lstStyle/>
          <a:p>
            <a:r>
              <a:rPr lang="en-US" dirty="0"/>
              <a:t>Knowledge Platform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9A2981-9CD0-4A29-9322-60A1A719C2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14600" y="3112793"/>
            <a:ext cx="5461000" cy="1080120"/>
          </a:xfrm>
        </p:spPr>
        <p:txBody>
          <a:bodyPr/>
          <a:lstStyle/>
          <a:p>
            <a:r>
              <a:rPr lang="en-US" dirty="0"/>
              <a:t>Seminars at University, Forest Department and MTE</a:t>
            </a:r>
          </a:p>
          <a:p>
            <a:r>
              <a:rPr lang="en-US" dirty="0"/>
              <a:t>Links with FLEGT processes through ITF</a:t>
            </a:r>
          </a:p>
          <a:p>
            <a:r>
              <a:rPr lang="en-US" dirty="0"/>
              <a:t>Facebook page updated with 400+ followers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CB6E8B-3DAC-44C9-A0C7-13217CAB5B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038" y="4365104"/>
            <a:ext cx="1579562" cy="720079"/>
          </a:xfrm>
        </p:spPr>
        <p:txBody>
          <a:bodyPr/>
          <a:lstStyle/>
          <a:p>
            <a:r>
              <a:rPr lang="en-US" dirty="0"/>
              <a:t>Forest </a:t>
            </a:r>
            <a:r>
              <a:rPr lang="en-US" sz="2000" dirty="0"/>
              <a:t>Management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8E8B8B-3A80-4516-A997-D95C0CD006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14600" y="4365104"/>
            <a:ext cx="5461000" cy="720080"/>
          </a:xfrm>
        </p:spPr>
        <p:txBody>
          <a:bodyPr/>
          <a:lstStyle/>
          <a:p>
            <a:r>
              <a:rPr lang="en-US" dirty="0"/>
              <a:t>FM Auditor training completed  for key staff/CB</a:t>
            </a:r>
          </a:p>
          <a:p>
            <a:r>
              <a:rPr lang="en-US" dirty="0"/>
              <a:t>Identified FMU’s for completing verification activities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2FAD4F-65E2-4191-9072-5BA2D34D79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5038" y="5257374"/>
            <a:ext cx="1579562" cy="1330599"/>
          </a:xfrm>
        </p:spPr>
        <p:txBody>
          <a:bodyPr/>
          <a:lstStyle/>
          <a:p>
            <a:r>
              <a:rPr lang="en-US" dirty="0"/>
              <a:t>Supply Chain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609B29-3D53-464D-A6E7-A22A1B5A42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14600" y="5257374"/>
            <a:ext cx="5461000" cy="1330599"/>
          </a:xfrm>
        </p:spPr>
        <p:txBody>
          <a:bodyPr/>
          <a:lstStyle/>
          <a:p>
            <a:r>
              <a:rPr lang="en-US" dirty="0"/>
              <a:t>Stepwise approach agreed</a:t>
            </a:r>
          </a:p>
          <a:p>
            <a:r>
              <a:rPr lang="en-US" dirty="0"/>
              <a:t>Engaged international buyers and national exporters</a:t>
            </a:r>
          </a:p>
          <a:p>
            <a:r>
              <a:rPr lang="en-US" dirty="0"/>
              <a:t>Partnered with Double Helix to support clients</a:t>
            </a:r>
          </a:p>
          <a:p>
            <a:r>
              <a:rPr lang="en-US" dirty="0"/>
              <a:t>CoC training for key staff completed</a:t>
            </a:r>
          </a:p>
        </p:txBody>
      </p:sp>
    </p:spTree>
    <p:extLst>
      <p:ext uri="{BB962C8B-B14F-4D97-AF65-F5344CB8AC3E}">
        <p14:creationId xmlns:p14="http://schemas.microsoft.com/office/powerpoint/2010/main" val="78040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3E2D-C809-4E69-9413-CB73F537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MONREC including MFCC and FLEGT Structures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036D9C-6F66-4D1C-A28A-7B4592723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469DB11-8372-4639-BD7A-45A2B5F7DCB5}"/>
              </a:ext>
            </a:extLst>
          </p:cNvPr>
          <p:cNvSpPr txBox="1"/>
          <p:nvPr/>
        </p:nvSpPr>
        <p:spPr>
          <a:xfrm>
            <a:off x="1812718" y="1557567"/>
            <a:ext cx="5852579" cy="6501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ea typeface="Calibri"/>
                <a:cs typeface="Times New Roman"/>
              </a:rPr>
              <a:t>MINISTRY OF NATURAL RESOURCES AND ENVIRONMENTAL CONSERVATION (MONREC)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A33FD9-445C-449F-AE54-33B102FC0A78}"/>
              </a:ext>
            </a:extLst>
          </p:cNvPr>
          <p:cNvCxnSpPr>
            <a:cxnSpLocks/>
          </p:cNvCxnSpPr>
          <p:nvPr/>
        </p:nvCxnSpPr>
        <p:spPr>
          <a:xfrm>
            <a:off x="4355976" y="2240155"/>
            <a:ext cx="0" cy="310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Box 9">
            <a:extLst>
              <a:ext uri="{FF2B5EF4-FFF2-40B4-BE49-F238E27FC236}">
                <a16:creationId xmlns:a16="http://schemas.microsoft.com/office/drawing/2014/main" id="{A56E5630-3DC8-46AC-A9D9-9FD9054E34D7}"/>
              </a:ext>
            </a:extLst>
          </p:cNvPr>
          <p:cNvSpPr txBox="1"/>
          <p:nvPr/>
        </p:nvSpPr>
        <p:spPr>
          <a:xfrm>
            <a:off x="2461585" y="2988220"/>
            <a:ext cx="155448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Forest Department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8D4B3258-BFB5-4818-8FE0-D8AF83CB7C0E}"/>
              </a:ext>
            </a:extLst>
          </p:cNvPr>
          <p:cNvSpPr txBox="1"/>
          <p:nvPr/>
        </p:nvSpPr>
        <p:spPr>
          <a:xfrm>
            <a:off x="208502" y="2988220"/>
            <a:ext cx="1974268" cy="24388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FLEGT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57F4782-F568-4786-BC46-F97447C1B5DE}"/>
              </a:ext>
            </a:extLst>
          </p:cNvPr>
          <p:cNvSpPr txBox="1"/>
          <p:nvPr/>
        </p:nvSpPr>
        <p:spPr>
          <a:xfrm>
            <a:off x="6101579" y="3129431"/>
            <a:ext cx="2738065" cy="35539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Myanmar Fores</a:t>
            </a:r>
            <a:r>
              <a:rPr lang="en-US" sz="1200" b="1" dirty="0">
                <a:ea typeface="Calibri"/>
                <a:cs typeface="Times New Roman"/>
              </a:rPr>
              <a:t>t Certification Committee 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34AA1787-DE4E-4203-94CB-68F928314223}"/>
              </a:ext>
            </a:extLst>
          </p:cNvPr>
          <p:cNvSpPr txBox="1"/>
          <p:nvPr/>
        </p:nvSpPr>
        <p:spPr>
          <a:xfrm>
            <a:off x="310540" y="3704915"/>
            <a:ext cx="1709865" cy="15695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b="1" dirty="0">
                <a:effectLst/>
                <a:ea typeface="Calibri"/>
                <a:cs typeface="Times New Roman"/>
              </a:rPr>
              <a:t>Interim Task Force (ITF)</a:t>
            </a:r>
            <a:endParaRPr lang="en-US" sz="10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E3CBBD84-4FC5-404F-8519-F606DC5C33AE}"/>
              </a:ext>
            </a:extLst>
          </p:cNvPr>
          <p:cNvSpPr txBox="1"/>
          <p:nvPr/>
        </p:nvSpPr>
        <p:spPr>
          <a:xfrm>
            <a:off x="447155" y="4710195"/>
            <a:ext cx="1501692" cy="4761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SECRETRAIT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BD163B23-792E-4F75-A450-EE12D8C65264}"/>
              </a:ext>
            </a:extLst>
          </p:cNvPr>
          <p:cNvSpPr txBox="1"/>
          <p:nvPr/>
        </p:nvSpPr>
        <p:spPr>
          <a:xfrm>
            <a:off x="6283449" y="6056200"/>
            <a:ext cx="1002633" cy="4487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MTLAS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AFCFBB3E-839F-4EE8-97C3-65E41868B69A}"/>
              </a:ext>
            </a:extLst>
          </p:cNvPr>
          <p:cNvSpPr txBox="1"/>
          <p:nvPr/>
        </p:nvSpPr>
        <p:spPr>
          <a:xfrm>
            <a:off x="6727487" y="4614115"/>
            <a:ext cx="155448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SECRETRAIT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9C988353-C8DA-4B01-95B3-D129E7BCF544}"/>
              </a:ext>
            </a:extLst>
          </p:cNvPr>
          <p:cNvSpPr txBox="1"/>
          <p:nvPr/>
        </p:nvSpPr>
        <p:spPr>
          <a:xfrm>
            <a:off x="2673166" y="4244776"/>
            <a:ext cx="1117678" cy="659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FLEGT FOCAL PERSON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199A98D2-C8CB-4E3A-91A8-BF19DDD58910}"/>
              </a:ext>
            </a:extLst>
          </p:cNvPr>
          <p:cNvSpPr txBox="1"/>
          <p:nvPr/>
        </p:nvSpPr>
        <p:spPr>
          <a:xfrm>
            <a:off x="7506294" y="6073247"/>
            <a:ext cx="1151890" cy="4487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PEFC Project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0716B4EC-D045-40DC-9466-1BF8043435DC}"/>
              </a:ext>
            </a:extLst>
          </p:cNvPr>
          <p:cNvSpPr txBox="1"/>
          <p:nvPr/>
        </p:nvSpPr>
        <p:spPr>
          <a:xfrm>
            <a:off x="4518197" y="3012013"/>
            <a:ext cx="1034098" cy="7582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a typeface="Calibri"/>
                <a:cs typeface="Times New Roman"/>
              </a:rPr>
              <a:t>MTE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DF19CE-D116-4437-85C7-713301B5E679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652937" y="2544259"/>
            <a:ext cx="4415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05434A-D2DB-4951-B35D-0F6445894B9F}"/>
              </a:ext>
            </a:extLst>
          </p:cNvPr>
          <p:cNvCxnSpPr/>
          <p:nvPr/>
        </p:nvCxnSpPr>
        <p:spPr>
          <a:xfrm>
            <a:off x="644682" y="2544259"/>
            <a:ext cx="0" cy="464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AF05A1-9A54-48B9-ADEA-6ABF8FE50E7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470612" y="2551108"/>
            <a:ext cx="0" cy="578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897CAA-AAFD-4F76-9B38-D8D1642DC66C}"/>
              </a:ext>
            </a:extLst>
          </p:cNvPr>
          <p:cNvCxnSpPr>
            <a:cxnSpLocks/>
            <a:stCxn id="45" idx="2"/>
            <a:endCxn id="15" idx="0"/>
          </p:cNvCxnSpPr>
          <p:nvPr/>
        </p:nvCxnSpPr>
        <p:spPr>
          <a:xfrm>
            <a:off x="1176562" y="4418960"/>
            <a:ext cx="21439" cy="29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1728E2-3D59-4DFF-AAA2-2BC3AABA427E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 flipH="1">
            <a:off x="3232005" y="3445420"/>
            <a:ext cx="6820" cy="799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CBA777-64C5-4A16-8841-255E79C81728}"/>
              </a:ext>
            </a:extLst>
          </p:cNvPr>
          <p:cNvCxnSpPr>
            <a:cxnSpLocks/>
          </p:cNvCxnSpPr>
          <p:nvPr/>
        </p:nvCxnSpPr>
        <p:spPr>
          <a:xfrm>
            <a:off x="8400188" y="5465552"/>
            <a:ext cx="0" cy="525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3F538D-8BF6-42CC-944C-F40F6206B2C9}"/>
              </a:ext>
            </a:extLst>
          </p:cNvPr>
          <p:cNvCxnSpPr>
            <a:cxnSpLocks/>
          </p:cNvCxnSpPr>
          <p:nvPr/>
        </p:nvCxnSpPr>
        <p:spPr>
          <a:xfrm>
            <a:off x="6662828" y="5463094"/>
            <a:ext cx="17373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00BC83-FA16-4459-8A80-89DED4387DC6}"/>
              </a:ext>
            </a:extLst>
          </p:cNvPr>
          <p:cNvCxnSpPr>
            <a:cxnSpLocks/>
          </p:cNvCxnSpPr>
          <p:nvPr/>
        </p:nvCxnSpPr>
        <p:spPr>
          <a:xfrm>
            <a:off x="6662828" y="5478887"/>
            <a:ext cx="0" cy="512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28D023-4CB8-4DE2-BD57-D5445CA4402F}"/>
              </a:ext>
            </a:extLst>
          </p:cNvPr>
          <p:cNvCxnSpPr>
            <a:cxnSpLocks/>
          </p:cNvCxnSpPr>
          <p:nvPr/>
        </p:nvCxnSpPr>
        <p:spPr>
          <a:xfrm>
            <a:off x="7504727" y="3932760"/>
            <a:ext cx="0" cy="68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96A4108-D9FA-49D1-B086-12272E1A6664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504727" y="5071315"/>
            <a:ext cx="1567" cy="407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2CB4AE-3925-4016-9ED5-FC9BA3CB2D6E}"/>
              </a:ext>
            </a:extLst>
          </p:cNvPr>
          <p:cNvCxnSpPr/>
          <p:nvPr/>
        </p:nvCxnSpPr>
        <p:spPr>
          <a:xfrm>
            <a:off x="3254065" y="2544259"/>
            <a:ext cx="0" cy="508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2">
            <a:extLst>
              <a:ext uri="{FF2B5EF4-FFF2-40B4-BE49-F238E27FC236}">
                <a16:creationId xmlns:a16="http://schemas.microsoft.com/office/drawing/2014/main" id="{F074B559-1F9C-4B66-BAC3-C0AC4E00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75" y="2544259"/>
            <a:ext cx="3048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17">
            <a:extLst>
              <a:ext uri="{FF2B5EF4-FFF2-40B4-BE49-F238E27FC236}">
                <a16:creationId xmlns:a16="http://schemas.microsoft.com/office/drawing/2014/main" id="{5F4C6817-46BB-45C0-BA52-6106DC04668D}"/>
              </a:ext>
            </a:extLst>
          </p:cNvPr>
          <p:cNvSpPr txBox="1"/>
          <p:nvPr/>
        </p:nvSpPr>
        <p:spPr>
          <a:xfrm>
            <a:off x="6990114" y="3757914"/>
            <a:ext cx="1082788" cy="4749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a typeface="Calibri"/>
                <a:cs typeface="Times New Roman"/>
              </a:rPr>
              <a:t>COMMITEE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F26B767D-3E13-433F-B9B3-8AC32F3B80C2}"/>
              </a:ext>
            </a:extLst>
          </p:cNvPr>
          <p:cNvSpPr txBox="1"/>
          <p:nvPr/>
        </p:nvSpPr>
        <p:spPr>
          <a:xfrm>
            <a:off x="1354144" y="3271117"/>
            <a:ext cx="693945" cy="3394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b="1" dirty="0">
                <a:effectLst/>
                <a:ea typeface="Calibri"/>
                <a:cs typeface="Times New Roman"/>
              </a:rPr>
              <a:t>Advisor </a:t>
            </a:r>
            <a:endParaRPr lang="en-US" sz="1000" dirty="0">
              <a:effectLst/>
              <a:ea typeface="Calibri"/>
              <a:cs typeface="Times New Roman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7D63EFF4-2492-4BF5-8877-EF7B18B76F36}"/>
              </a:ext>
            </a:extLst>
          </p:cNvPr>
          <p:cNvSpPr txBox="1"/>
          <p:nvPr/>
        </p:nvSpPr>
        <p:spPr>
          <a:xfrm>
            <a:off x="326051" y="3258568"/>
            <a:ext cx="910545" cy="3904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Calibri"/>
                <a:cs typeface="Times New Roman"/>
              </a:rPr>
              <a:t>Palladium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F347EAD8-3652-4E56-8D92-DD0F590FB4EC}"/>
              </a:ext>
            </a:extLst>
          </p:cNvPr>
          <p:cNvSpPr txBox="1"/>
          <p:nvPr/>
        </p:nvSpPr>
        <p:spPr>
          <a:xfrm>
            <a:off x="452434" y="4024219"/>
            <a:ext cx="1448256" cy="3947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b="1" dirty="0">
                <a:ea typeface="Calibri"/>
                <a:cs typeface="Times New Roman"/>
              </a:rPr>
              <a:t>24 STAKEHOLDERS</a:t>
            </a:r>
            <a:endParaRPr lang="en-US" sz="1000" dirty="0">
              <a:effectLst/>
              <a:ea typeface="Calibri"/>
              <a:cs typeface="Times New Roman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3C0A1F8-312A-42E6-9595-4C3AF6ABF296}"/>
              </a:ext>
            </a:extLst>
          </p:cNvPr>
          <p:cNvCxnSpPr>
            <a:cxnSpLocks/>
          </p:cNvCxnSpPr>
          <p:nvPr/>
        </p:nvCxnSpPr>
        <p:spPr>
          <a:xfrm>
            <a:off x="3116170" y="2551108"/>
            <a:ext cx="441533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5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872" y="1359431"/>
            <a:ext cx="2286000" cy="84636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MFCC</a:t>
            </a:r>
            <a:endParaRPr lang="en-US" b="1" dirty="0"/>
          </a:p>
          <a:p>
            <a:pPr algn="ctr"/>
            <a:r>
              <a:rPr lang="en-US" b="1" dirty="0"/>
              <a:t>Chairman &amp; Members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9460" y="2527692"/>
            <a:ext cx="2286000" cy="59879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CEO </a:t>
            </a:r>
          </a:p>
          <a:p>
            <a:pPr algn="ctr"/>
            <a:r>
              <a:rPr lang="en-US" dirty="0"/>
              <a:t>Mr. Win </a:t>
            </a:r>
            <a:r>
              <a:rPr lang="en-US" dirty="0" err="1"/>
              <a:t>Hlaing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3709392"/>
            <a:ext cx="2103120" cy="109728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Forest Management</a:t>
            </a:r>
          </a:p>
          <a:p>
            <a:pPr algn="ctr"/>
            <a:r>
              <a:rPr lang="en-US" b="1" dirty="0"/>
              <a:t>Technical Officer</a:t>
            </a:r>
          </a:p>
          <a:p>
            <a:pPr algn="ctr"/>
            <a:r>
              <a:rPr lang="en-US" dirty="0"/>
              <a:t>Ms. May </a:t>
            </a:r>
            <a:r>
              <a:rPr lang="en-US" dirty="0" err="1"/>
              <a:t>Zun</a:t>
            </a:r>
            <a:r>
              <a:rPr lang="en-US" dirty="0"/>
              <a:t> </a:t>
            </a:r>
            <a:r>
              <a:rPr lang="en-US" dirty="0" err="1"/>
              <a:t>Phyo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3709392"/>
            <a:ext cx="2103120" cy="109728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Forest Products</a:t>
            </a:r>
          </a:p>
          <a:p>
            <a:pPr algn="ctr"/>
            <a:r>
              <a:rPr lang="en-US" b="1" dirty="0"/>
              <a:t>Technical Officer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Ms. </a:t>
            </a:r>
            <a:r>
              <a:rPr lang="en-US" dirty="0" err="1"/>
              <a:t>Thawdar</a:t>
            </a:r>
            <a:r>
              <a:rPr lang="en-US" dirty="0"/>
              <a:t> </a:t>
            </a:r>
            <a:r>
              <a:rPr lang="en-US" dirty="0" err="1"/>
              <a:t>Nyein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5684520"/>
            <a:ext cx="2194560" cy="109728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Assistant </a:t>
            </a:r>
          </a:p>
          <a:p>
            <a:pPr algn="ctr"/>
            <a:r>
              <a:rPr lang="en-US" dirty="0"/>
              <a:t>Ms. </a:t>
            </a:r>
            <a:r>
              <a:rPr lang="en-US" dirty="0" err="1"/>
              <a:t>Moh</a:t>
            </a:r>
            <a:r>
              <a:rPr lang="en-US" dirty="0"/>
              <a:t> </a:t>
            </a:r>
            <a:r>
              <a:rPr lang="en-US" dirty="0" err="1"/>
              <a:t>Moh</a:t>
            </a:r>
            <a:r>
              <a:rPr lang="en-US" dirty="0"/>
              <a:t> Mg </a:t>
            </a:r>
            <a:r>
              <a:rPr lang="en-US" dirty="0" err="1"/>
              <a:t>Zin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5608320"/>
            <a:ext cx="2194560" cy="109728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Assistant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Ms. Yu </a:t>
            </a:r>
            <a:r>
              <a:rPr lang="en-US" dirty="0" err="1">
                <a:solidFill>
                  <a:schemeClr val="tx1"/>
                </a:solidFill>
              </a:rPr>
              <a:t>Yu</a:t>
            </a:r>
            <a:r>
              <a:rPr lang="en-US" dirty="0">
                <a:solidFill>
                  <a:schemeClr val="tx1"/>
                </a:solidFill>
              </a:rPr>
              <a:t> Mon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7060" y="3651873"/>
            <a:ext cx="2590800" cy="144435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Admin / Finance/ Communication  </a:t>
            </a:r>
          </a:p>
          <a:p>
            <a:pPr algn="ctr"/>
            <a:r>
              <a:rPr lang="en-US" sz="1600" dirty="0"/>
              <a:t>Mr. </a:t>
            </a:r>
            <a:r>
              <a:rPr lang="en-US" sz="1600" dirty="0" err="1"/>
              <a:t>Aung</a:t>
            </a:r>
            <a:r>
              <a:rPr lang="en-US" sz="1600" dirty="0"/>
              <a:t> Kyaw </a:t>
            </a:r>
            <a:r>
              <a:rPr lang="en-US" sz="1600" dirty="0" err="1"/>
              <a:t>Soe</a:t>
            </a:r>
            <a:endParaRPr lang="en-US" sz="1600" dirty="0"/>
          </a:p>
          <a:p>
            <a:pPr algn="ctr"/>
            <a:r>
              <a:rPr lang="en-US" sz="1600" dirty="0"/>
              <a:t>Ms. </a:t>
            </a:r>
            <a:r>
              <a:rPr lang="en-US" sz="1600" dirty="0" err="1"/>
              <a:t>Htet</a:t>
            </a:r>
            <a:r>
              <a:rPr lang="en-US" sz="1600" dirty="0"/>
              <a:t> </a:t>
            </a:r>
            <a:r>
              <a:rPr lang="en-US" sz="1600" dirty="0" err="1"/>
              <a:t>Htet</a:t>
            </a:r>
            <a:r>
              <a:rPr lang="en-US" sz="1600" dirty="0"/>
              <a:t> Kyaw</a:t>
            </a:r>
          </a:p>
          <a:p>
            <a:pPr algn="ctr"/>
            <a:r>
              <a:rPr lang="en-US" sz="1600" dirty="0"/>
              <a:t>Ms. Nan </a:t>
            </a:r>
            <a:r>
              <a:rPr lang="en-US" sz="1600" dirty="0" err="1"/>
              <a:t>Htet</a:t>
            </a:r>
            <a:r>
              <a:rPr lang="en-US" sz="1600" dirty="0"/>
              <a:t> </a:t>
            </a:r>
            <a:r>
              <a:rPr lang="en-US" sz="1600" dirty="0" err="1"/>
              <a:t>Htet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Win</a:t>
            </a:r>
          </a:p>
          <a:p>
            <a:pPr algn="ctr"/>
            <a:r>
              <a:rPr lang="en-US" sz="1600" dirty="0"/>
              <a:t> 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4362234" y="2236702"/>
            <a:ext cx="1588" cy="274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328392"/>
            <a:ext cx="640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044734" y="3502858"/>
            <a:ext cx="350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443946" y="3502858"/>
            <a:ext cx="350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884714" y="5211286"/>
            <a:ext cx="8229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rot="5400000">
            <a:off x="7283925" y="5135086"/>
            <a:ext cx="8229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5" idx="2"/>
          </p:cNvCxnSpPr>
          <p:nvPr/>
        </p:nvCxnSpPr>
        <p:spPr>
          <a:xfrm flipH="1">
            <a:off x="4341812" y="3126482"/>
            <a:ext cx="20648" cy="506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91840" y="5684520"/>
            <a:ext cx="2194560" cy="10972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Assistant </a:t>
            </a:r>
          </a:p>
          <a:p>
            <a:pPr algn="ctr"/>
            <a:r>
              <a:rPr lang="en-US" sz="1600" dirty="0"/>
              <a:t>April </a:t>
            </a:r>
            <a:r>
              <a:rPr lang="en-US" sz="1600" dirty="0" err="1"/>
              <a:t>Khaing</a:t>
            </a:r>
            <a:r>
              <a:rPr lang="en-US" sz="1600" dirty="0"/>
              <a:t> </a:t>
            </a:r>
            <a:r>
              <a:rPr lang="en-US" sz="1600" dirty="0" err="1"/>
              <a:t>Oo</a:t>
            </a:r>
            <a:endParaRPr lang="en-US" sz="1600" dirty="0"/>
          </a:p>
          <a:p>
            <a:pPr algn="ctr"/>
            <a:r>
              <a:rPr lang="en-US" sz="1600" dirty="0"/>
              <a:t>(Standards)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48400" y="1800280"/>
            <a:ext cx="2286000" cy="560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Complaints Committee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48400" y="2377018"/>
            <a:ext cx="2286000" cy="5478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Other Committees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5343862"/>
            <a:ext cx="640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0" idx="2"/>
          </p:cNvCxnSpPr>
          <p:nvPr/>
        </p:nvCxnSpPr>
        <p:spPr>
          <a:xfrm flipH="1">
            <a:off x="4341812" y="5096232"/>
            <a:ext cx="20648" cy="496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418FFA-BEA7-4BEC-BF5F-F81F72BBA123}"/>
              </a:ext>
            </a:extLst>
          </p:cNvPr>
          <p:cNvCxnSpPr>
            <a:cxnSpLocks/>
          </p:cNvCxnSpPr>
          <p:nvPr/>
        </p:nvCxnSpPr>
        <p:spPr>
          <a:xfrm>
            <a:off x="4341812" y="2361266"/>
            <a:ext cx="1906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7">
            <a:extLst>
              <a:ext uri="{FF2B5EF4-FFF2-40B4-BE49-F238E27FC236}">
                <a16:creationId xmlns:a16="http://schemas.microsoft.com/office/drawing/2014/main" id="{CBE7E4A2-5180-445E-94A7-D434FD020504}"/>
              </a:ext>
            </a:extLst>
          </p:cNvPr>
          <p:cNvSpPr txBox="1">
            <a:spLocks/>
          </p:cNvSpPr>
          <p:nvPr/>
        </p:nvSpPr>
        <p:spPr bwMode="gray">
          <a:xfrm>
            <a:off x="935058" y="41930"/>
            <a:ext cx="6532563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MFCC Secretariat Structure</a:t>
            </a:r>
          </a:p>
        </p:txBody>
      </p:sp>
    </p:spTree>
    <p:extLst>
      <p:ext uri="{BB962C8B-B14F-4D97-AF65-F5344CB8AC3E}">
        <p14:creationId xmlns:p14="http://schemas.microsoft.com/office/powerpoint/2010/main" val="388819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C7A82B-889F-46D0-9DC8-0E2EEB58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MFCC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009DB-C764-4D9F-A1ED-385F129A7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951" y="6364019"/>
            <a:ext cx="468313" cy="360000"/>
          </a:xfrm>
        </p:spPr>
        <p:txBody>
          <a:bodyPr/>
          <a:lstStyle/>
          <a:p>
            <a:fld id="{FCA1722C-B30B-4F24-8CF6-FD16F178BE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A1F751-339F-4527-A8D4-8EE8882E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89" y="1207456"/>
            <a:ext cx="7040562" cy="5221287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E72600-763C-4B32-9B03-09EE595C52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791" y="1412776"/>
          <a:ext cx="8686800" cy="5451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865">
                  <a:extLst>
                    <a:ext uri="{9D8B030D-6E8A-4147-A177-3AD203B41FA5}">
                      <a16:colId xmlns:a16="http://schemas.microsoft.com/office/drawing/2014/main" val="41172030"/>
                    </a:ext>
                  </a:extLst>
                </a:gridCol>
                <a:gridCol w="1616535">
                  <a:extLst>
                    <a:ext uri="{9D8B030D-6E8A-4147-A177-3AD203B41FA5}">
                      <a16:colId xmlns:a16="http://schemas.microsoft.com/office/drawing/2014/main" val="3570173632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1260848714"/>
                    </a:ext>
                  </a:extLst>
                </a:gridCol>
              </a:tblGrid>
              <a:tr h="3145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  (role)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Experience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66269"/>
                  </a:ext>
                </a:extLst>
              </a:tr>
              <a:tr h="6862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Wynn </a:t>
                      </a:r>
                      <a:r>
                        <a:rPr lang="en-US" sz="16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Hliang</a:t>
                      </a:r>
                      <a:r>
                        <a:rPr lang="en-US" sz="16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(CEO)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Former DDG Planning and Forest Inventory for 27 </a:t>
                      </a:r>
                      <a:r>
                        <a:rPr lang="en-US" sz="16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Consultant including FFI Certification Consultant and MTLAS Gap Assessment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696023"/>
                  </a:ext>
                </a:extLst>
              </a:tr>
              <a:tr h="7719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Thawdar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Nyein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(Technical Officer)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Supervisor for 6 Months </a:t>
                      </a:r>
                      <a:r>
                        <a:rPr lang="en-US" sz="1600" baseline="0" dirty="0" err="1"/>
                        <a:t>Phyo</a:t>
                      </a:r>
                      <a:r>
                        <a:rPr lang="en-US" sz="1600" baseline="0" dirty="0"/>
                        <a:t> Si Thu </a:t>
                      </a:r>
                      <a:r>
                        <a:rPr lang="en-US" sz="1600" baseline="0" dirty="0" err="1"/>
                        <a:t>Co.,Ltd</a:t>
                      </a:r>
                      <a:r>
                        <a:rPr lang="en-US" sz="1600" baseline="0" dirty="0"/>
                        <a:t> teak plantations,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 Volunteer for ALARM, 1 year in F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riends of Wildlife, 1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MFCC MTLAS Gap Analysis Project and PEFC project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52591"/>
                  </a:ext>
                </a:extLst>
              </a:tr>
              <a:tr h="7719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</a:t>
                      </a:r>
                      <a:r>
                        <a:rPr lang="en-US" sz="1600" dirty="0" err="1"/>
                        <a:t>Zun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baseline="0" dirty="0" err="1"/>
                        <a:t>Phyo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(Technical Officer)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1 year in quality Great Wall </a:t>
                      </a:r>
                      <a:r>
                        <a:rPr lang="en-US" sz="1600" baseline="0" dirty="0" err="1"/>
                        <a:t>Co.,Ltd</a:t>
                      </a:r>
                      <a:r>
                        <a:rPr lang="en-US" sz="1600" baseline="0" dirty="0"/>
                        <a:t> and 3 years project </a:t>
                      </a:r>
                      <a:r>
                        <a:rPr lang="en-US" sz="1600" baseline="0" dirty="0" err="1"/>
                        <a:t>project</a:t>
                      </a:r>
                      <a:r>
                        <a:rPr lang="en-US" sz="1600" baseline="0" dirty="0"/>
                        <a:t> officer in Friends of Wildlife,  Flora and Fauna Consultant for RAMBOLL ENVIRON Myanmar </a:t>
                      </a:r>
                      <a:r>
                        <a:rPr lang="en-US" sz="1600" baseline="0" dirty="0" err="1"/>
                        <a:t>Co.,Ltd</a:t>
                      </a:r>
                      <a:endParaRPr lang="en-US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68050"/>
                  </a:ext>
                </a:extLst>
              </a:tr>
              <a:tr h="7773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April </a:t>
                      </a:r>
                      <a:r>
                        <a:rPr lang="en-US" sz="1600" dirty="0" err="1"/>
                        <a:t>Khaing</a:t>
                      </a:r>
                      <a:r>
                        <a:rPr lang="en-US" sz="1600" dirty="0"/>
                        <a:t> Oo</a:t>
                      </a:r>
                      <a:r>
                        <a:rPr lang="en-US" sz="1600" baseline="0" dirty="0"/>
                        <a:t>    </a:t>
                      </a:r>
                      <a:r>
                        <a:rPr lang="en-US" sz="1600" dirty="0"/>
                        <a:t>(Scheme Assistant)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 years experience including quality control in </a:t>
                      </a:r>
                      <a:r>
                        <a:rPr lang="en-US" sz="1600" baseline="0" dirty="0"/>
                        <a:t>Great Wall company, GIS and databases at </a:t>
                      </a:r>
                      <a:r>
                        <a:rPr lang="en-US" sz="1600" baseline="0" dirty="0" err="1"/>
                        <a:t>Tanintharyi</a:t>
                      </a:r>
                      <a:r>
                        <a:rPr lang="en-US" sz="1600" baseline="0" dirty="0"/>
                        <a:t> Nature Reserve and an </a:t>
                      </a:r>
                      <a:r>
                        <a:rPr lang="en-US" sz="1600" baseline="0" dirty="0" err="1"/>
                        <a:t>Intnern</a:t>
                      </a:r>
                      <a:r>
                        <a:rPr lang="en-US" sz="1600" baseline="0" dirty="0"/>
                        <a:t> at wildlife Conservation Society and IUCN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43787"/>
                  </a:ext>
                </a:extLst>
              </a:tr>
              <a:tr h="7719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Moh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Moh</a:t>
                      </a:r>
                      <a:r>
                        <a:rPr lang="en-US" sz="1600" baseline="0" dirty="0"/>
                        <a:t> Mg Zin ( FM Assistant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Worked in </a:t>
                      </a:r>
                      <a:r>
                        <a:rPr lang="en-US" sz="1600" dirty="0" err="1"/>
                        <a:t>asssisting</a:t>
                      </a:r>
                      <a:r>
                        <a:rPr lang="en-US" sz="1600" dirty="0"/>
                        <a:t> in </a:t>
                      </a:r>
                      <a:r>
                        <a:rPr lang="en-US" sz="1600" dirty="0" err="1"/>
                        <a:t>Ph.D</a:t>
                      </a:r>
                      <a:r>
                        <a:rPr lang="en-US" sz="1600" dirty="0"/>
                        <a:t> thesis as assistant. Including work experience  in data collection for </a:t>
                      </a:r>
                      <a:r>
                        <a:rPr lang="en-US" sz="1600" baseline="0" dirty="0"/>
                        <a:t>WCS  and </a:t>
                      </a:r>
                      <a:r>
                        <a:rPr lang="en-US" sz="1600" baseline="0" dirty="0" err="1"/>
                        <a:t>Emref</a:t>
                      </a:r>
                      <a:r>
                        <a:rPr lang="en-US" sz="1600" baseline="0" dirty="0"/>
                        <a:t>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19696"/>
                  </a:ext>
                </a:extLst>
              </a:tr>
              <a:tr h="10927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Moh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Moh</a:t>
                      </a:r>
                      <a:r>
                        <a:rPr lang="en-US" sz="1600" baseline="0" dirty="0"/>
                        <a:t> Mg Zin (Supply chain &amp;  Coms)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years of experience in students and adult with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Managing and teaching ESL Programs in the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Lake region. Interpreter of Rule of Law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98584"/>
                  </a:ext>
                </a:extLst>
              </a:tr>
            </a:tbl>
          </a:graphicData>
        </a:graphic>
      </p:graphicFrame>
      <p:pic>
        <p:nvPicPr>
          <p:cNvPr id="8" name="Picture 7" descr="D:\FoW Data\30.7.2016\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6" y="3343649"/>
            <a:ext cx="783250" cy="73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age-0-02-06-96ebba0ff77b832f4b6941fd184112d19532ca8c13795cb1f00b0931ffbda18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9" y="2451214"/>
            <a:ext cx="727507" cy="8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ownloads\2017-02-23 19.56.54.jpg">
            <a:extLst>
              <a:ext uri="{FF2B5EF4-FFF2-40B4-BE49-F238E27FC236}">
                <a16:creationId xmlns:a16="http://schemas.microsoft.com/office/drawing/2014/main" id="{641DCB5C-B44F-4F72-AD59-55BF3C53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4" y="4131865"/>
            <a:ext cx="709506" cy="8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\Sample Pictures\New folder\received_1944137339146629.jpeg">
            <a:extLst>
              <a:ext uri="{FF2B5EF4-FFF2-40B4-BE49-F238E27FC236}">
                <a16:creationId xmlns:a16="http://schemas.microsoft.com/office/drawing/2014/main" id="{801C7F9C-A333-4FF7-89C0-7D557130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269" y="4987251"/>
            <a:ext cx="703711" cy="762354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74012B-2687-4F1C-BD9F-00846539B1E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0" y="5913605"/>
            <a:ext cx="77916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36994" y="201908"/>
            <a:ext cx="8116281" cy="706041"/>
          </a:xfrm>
        </p:spPr>
        <p:txBody>
          <a:bodyPr/>
          <a:lstStyle/>
          <a:p>
            <a:r>
              <a:rPr lang="en-AU" sz="3323" dirty="0"/>
              <a:t>Stepwise for SFM in MFCC project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666" y="4946188"/>
            <a:ext cx="863202" cy="26789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662"/>
          </a:p>
        </p:txBody>
      </p: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021931" y="4694967"/>
            <a:ext cx="810622" cy="653633"/>
            <a:chOff x="733298" y="5239452"/>
            <a:chExt cx="1152000" cy="1003391"/>
          </a:xfrm>
        </p:grpSpPr>
        <p:sp>
          <p:nvSpPr>
            <p:cNvPr id="68641" name="TextBox 44"/>
            <p:cNvSpPr txBox="1">
              <a:spLocks noChangeArrowheads="1"/>
            </p:cNvSpPr>
            <p:nvPr/>
          </p:nvSpPr>
          <p:spPr bwMode="auto">
            <a:xfrm>
              <a:off x="733298" y="5605013"/>
              <a:ext cx="1152000" cy="6378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050" dirty="0"/>
                <a:t>Source unknown</a:t>
              </a:r>
            </a:p>
          </p:txBody>
        </p:sp>
        <p:sp>
          <p:nvSpPr>
            <p:cNvPr id="68642" name="TextBox 32"/>
            <p:cNvSpPr txBox="1">
              <a:spLocks noChangeArrowheads="1"/>
            </p:cNvSpPr>
            <p:nvPr/>
          </p:nvSpPr>
          <p:spPr bwMode="auto">
            <a:xfrm>
              <a:off x="753838" y="5239452"/>
              <a:ext cx="1059761" cy="42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200" b="1" dirty="0"/>
                <a:t>No claim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1827892" y="4530662"/>
            <a:ext cx="929140" cy="864051"/>
            <a:chOff x="1885298" y="5025836"/>
            <a:chExt cx="1158601" cy="1152870"/>
          </a:xfrm>
        </p:grpSpPr>
        <p:sp>
          <p:nvSpPr>
            <p:cNvPr id="6" name="Rectangle 5"/>
            <p:cNvSpPr/>
            <p:nvPr/>
          </p:nvSpPr>
          <p:spPr>
            <a:xfrm>
              <a:off x="1891655" y="5410279"/>
              <a:ext cx="1152244" cy="71487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662"/>
            </a:p>
          </p:txBody>
        </p:sp>
        <p:sp>
          <p:nvSpPr>
            <p:cNvPr id="68639" name="TextBox 33"/>
            <p:cNvSpPr txBox="1">
              <a:spLocks noChangeArrowheads="1"/>
            </p:cNvSpPr>
            <p:nvPr/>
          </p:nvSpPr>
          <p:spPr bwMode="auto">
            <a:xfrm>
              <a:off x="1885298" y="5025836"/>
              <a:ext cx="888463" cy="369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200" b="1"/>
                <a:t>1</a:t>
              </a:r>
              <a:r>
                <a:rPr lang="en-AU" sz="1200" b="1" baseline="30000"/>
                <a:t>st</a:t>
              </a:r>
              <a:r>
                <a:rPr lang="en-AU" sz="1200" b="1"/>
                <a:t> party</a:t>
              </a:r>
            </a:p>
          </p:txBody>
        </p:sp>
        <p:sp>
          <p:nvSpPr>
            <p:cNvPr id="68640" name="TextBox 43"/>
            <p:cNvSpPr txBox="1">
              <a:spLocks noChangeArrowheads="1"/>
            </p:cNvSpPr>
            <p:nvPr/>
          </p:nvSpPr>
          <p:spPr bwMode="auto">
            <a:xfrm>
              <a:off x="1982817" y="5408729"/>
              <a:ext cx="975979" cy="76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050"/>
                <a:t>Unverified statement of origin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757031" y="4403264"/>
            <a:ext cx="843432" cy="951309"/>
            <a:chOff x="3055003" y="4856559"/>
            <a:chExt cx="1152000" cy="1268175"/>
          </a:xfrm>
        </p:grpSpPr>
        <p:sp>
          <p:nvSpPr>
            <p:cNvPr id="7" name="Rectangle 6"/>
            <p:cNvSpPr/>
            <p:nvPr/>
          </p:nvSpPr>
          <p:spPr>
            <a:xfrm>
              <a:off x="3055003" y="5245423"/>
              <a:ext cx="1152000" cy="87931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662"/>
            </a:p>
          </p:txBody>
        </p:sp>
        <p:sp>
          <p:nvSpPr>
            <p:cNvPr id="68636" name="TextBox 34"/>
            <p:cNvSpPr txBox="1">
              <a:spLocks noChangeArrowheads="1"/>
            </p:cNvSpPr>
            <p:nvPr/>
          </p:nvSpPr>
          <p:spPr bwMode="auto">
            <a:xfrm>
              <a:off x="3055003" y="4856559"/>
              <a:ext cx="1018536" cy="36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200" b="1" dirty="0"/>
                <a:t>2</a:t>
              </a:r>
              <a:r>
                <a:rPr lang="en-AU" sz="1200" b="1" baseline="30000" dirty="0"/>
                <a:t>nd</a:t>
              </a:r>
              <a:r>
                <a:rPr lang="en-AU" sz="1200" b="1" dirty="0"/>
                <a:t> party</a:t>
              </a:r>
            </a:p>
          </p:txBody>
        </p:sp>
        <p:sp>
          <p:nvSpPr>
            <p:cNvPr id="68637" name="TextBox 45"/>
            <p:cNvSpPr txBox="1">
              <a:spLocks noChangeArrowheads="1"/>
            </p:cNvSpPr>
            <p:nvPr/>
          </p:nvSpPr>
          <p:spPr bwMode="auto">
            <a:xfrm>
              <a:off x="3160203" y="5316553"/>
              <a:ext cx="975980" cy="7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050" dirty="0"/>
                <a:t>Buyers direct assessment</a:t>
              </a:r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124339" y="2779063"/>
            <a:ext cx="1760029" cy="2541069"/>
            <a:chOff x="5258909" y="1677110"/>
            <a:chExt cx="2374144" cy="3347816"/>
          </a:xfrm>
        </p:grpSpPr>
        <p:sp>
          <p:nvSpPr>
            <p:cNvPr id="37" name="Rectangle 36"/>
            <p:cNvSpPr/>
            <p:nvPr/>
          </p:nvSpPr>
          <p:spPr>
            <a:xfrm>
              <a:off x="5344288" y="4527465"/>
              <a:ext cx="2288765" cy="4974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solidFill>
                    <a:schemeClr val="tx1"/>
                  </a:solidFill>
                </a:rPr>
                <a:t>Full chain of custody system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44290" y="4186650"/>
              <a:ext cx="2269489" cy="34081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solidFill>
                    <a:schemeClr val="tx1"/>
                  </a:solidFill>
                </a:rPr>
                <a:t>Verified legal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33046" y="3577895"/>
              <a:ext cx="2280733" cy="61007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solidFill>
                    <a:schemeClr val="tx1"/>
                  </a:solidFill>
                </a:rPr>
                <a:t>Core forest values (no controversial sources)</a:t>
              </a:r>
            </a:p>
          </p:txBody>
        </p:sp>
        <p:sp>
          <p:nvSpPr>
            <p:cNvPr id="68628" name="TextBox 51"/>
            <p:cNvSpPr txBox="1">
              <a:spLocks noChangeArrowheads="1"/>
            </p:cNvSpPr>
            <p:nvPr/>
          </p:nvSpPr>
          <p:spPr bwMode="auto">
            <a:xfrm>
              <a:off x="5258909" y="1677110"/>
              <a:ext cx="1159170" cy="85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200" b="1" dirty="0"/>
                <a:t>PEFC DDS Controlled Sources</a:t>
              </a: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911178" y="1268760"/>
            <a:ext cx="960221" cy="2126384"/>
            <a:chOff x="7661217" y="757502"/>
            <a:chExt cx="1154660" cy="2624136"/>
          </a:xfrm>
        </p:grpSpPr>
        <p:sp>
          <p:nvSpPr>
            <p:cNvPr id="40" name="Rectangle 39"/>
            <p:cNvSpPr/>
            <p:nvPr/>
          </p:nvSpPr>
          <p:spPr>
            <a:xfrm>
              <a:off x="7662804" y="1280753"/>
              <a:ext cx="1151485" cy="89602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solidFill>
                    <a:schemeClr val="tx1"/>
                  </a:solidFill>
                </a:rPr>
                <a:t>International Recognised Labelling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64391" y="2176774"/>
              <a:ext cx="1151486" cy="12048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>
                <a:defRPr/>
              </a:pPr>
              <a:r>
                <a:rPr lang="en-AU" sz="1050" dirty="0">
                  <a:solidFill>
                    <a:schemeClr val="tx1"/>
                  </a:solidFill>
                </a:rPr>
                <a:t>FM </a:t>
              </a:r>
              <a:r>
                <a:rPr lang="en-AU" sz="1050" dirty="0" err="1">
                  <a:solidFill>
                    <a:schemeClr val="tx1"/>
                  </a:solidFill>
                </a:rPr>
                <a:t>Std</a:t>
              </a:r>
              <a:r>
                <a:rPr lang="en-AU" sz="1050" dirty="0">
                  <a:solidFill>
                    <a:schemeClr val="tx1"/>
                  </a:solidFill>
                </a:rPr>
                <a:t> environment social, economic standard</a:t>
              </a:r>
            </a:p>
          </p:txBody>
        </p:sp>
        <p:sp>
          <p:nvSpPr>
            <p:cNvPr id="68624" name="TextBox 52"/>
            <p:cNvSpPr txBox="1">
              <a:spLocks noChangeArrowheads="1"/>
            </p:cNvSpPr>
            <p:nvPr/>
          </p:nvSpPr>
          <p:spPr bwMode="auto">
            <a:xfrm>
              <a:off x="7661217" y="757502"/>
              <a:ext cx="1060250" cy="56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200" b="1" dirty="0"/>
                <a:t>PEFC Certified</a:t>
              </a:r>
            </a:p>
          </p:txBody>
        </p:sp>
      </p:grpSp>
      <p:sp>
        <p:nvSpPr>
          <p:cNvPr id="54" name="Up Arrow 53"/>
          <p:cNvSpPr/>
          <p:nvPr/>
        </p:nvSpPr>
        <p:spPr>
          <a:xfrm>
            <a:off x="643110" y="1556482"/>
            <a:ext cx="540060" cy="3823908"/>
          </a:xfrm>
          <a:prstGeom prst="upArrow">
            <a:avLst/>
          </a:prstGeom>
          <a:gradFill flip="none" rotWithShape="1">
            <a:gsLst>
              <a:gs pos="0">
                <a:srgbClr val="FF4D66"/>
              </a:gs>
              <a:gs pos="0">
                <a:srgbClr val="FF3399"/>
              </a:gs>
              <a:gs pos="656">
                <a:srgbClr val="FF3497"/>
              </a:gs>
              <a:gs pos="0">
                <a:srgbClr val="FF6633"/>
              </a:gs>
              <a:gs pos="7100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AU" b="1" dirty="0">
                <a:solidFill>
                  <a:schemeClr val="tx1"/>
                </a:solidFill>
              </a:rPr>
              <a:t>Risk Mitigation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174790" y="3397170"/>
            <a:ext cx="1695291" cy="82665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05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AU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AU" sz="1050" dirty="0">
                <a:solidFill>
                  <a:schemeClr val="tx1"/>
                </a:solidFill>
              </a:rPr>
              <a:t>International  3</a:t>
            </a:r>
            <a:r>
              <a:rPr lang="en-AU" sz="1050" baseline="30000" dirty="0">
                <a:solidFill>
                  <a:schemeClr val="tx1"/>
                </a:solidFill>
              </a:rPr>
              <a:t>rd</a:t>
            </a:r>
            <a:r>
              <a:rPr lang="en-AU" sz="1050" dirty="0">
                <a:solidFill>
                  <a:schemeClr val="tx1"/>
                </a:solidFill>
              </a:rPr>
              <a:t> party accreditation and CB’s </a:t>
            </a: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310945" y="3339588"/>
            <a:ext cx="868326" cy="2004444"/>
            <a:chOff x="4187426" y="4708481"/>
            <a:chExt cx="1168167" cy="1416253"/>
          </a:xfrm>
        </p:grpSpPr>
        <p:sp>
          <p:nvSpPr>
            <p:cNvPr id="53" name="Rectangle 52"/>
            <p:cNvSpPr/>
            <p:nvPr/>
          </p:nvSpPr>
          <p:spPr>
            <a:xfrm>
              <a:off x="4203593" y="5045061"/>
              <a:ext cx="1152000" cy="107967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662" dirty="0"/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4187426" y="4708481"/>
              <a:ext cx="1126144" cy="32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1200" b="1" dirty="0"/>
            </a:p>
            <a:p>
              <a:r>
                <a:rPr lang="en-AU" sz="1200" b="1" dirty="0"/>
                <a:t>MTLAS (2)</a:t>
              </a: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5354388" y="4930250"/>
            <a:ext cx="848167" cy="4216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Traceability system 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330159" y="4487638"/>
            <a:ext cx="850795" cy="4366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MTLAS P&amp;C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324319" y="3819624"/>
            <a:ext cx="870622" cy="668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National 3</a:t>
            </a:r>
            <a:r>
              <a:rPr lang="en-AU" sz="105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rd</a:t>
            </a: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 Party </a:t>
            </a:r>
            <a:r>
              <a:rPr lang="en-AU" sz="700" dirty="0">
                <a:solidFill>
                  <a:schemeClr val="tx1"/>
                </a:solidFill>
                <a:latin typeface="Calibri" panose="020F0502020204030204" pitchFamily="34" charset="0"/>
              </a:rPr>
              <a:t>Accreditation</a:t>
            </a:r>
            <a:r>
              <a:rPr lang="en-AU" sz="1015" dirty="0">
                <a:solidFill>
                  <a:schemeClr val="tx1"/>
                </a:solidFill>
                <a:latin typeface="Calibri" panose="020F0502020204030204" pitchFamily="34" charset="0"/>
              </a:rPr>
              <a:t> and CB’s</a:t>
            </a:r>
            <a:endParaRPr lang="en-AU" sz="1050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FF5AED0-5522-41D3-AC13-B842BBDF3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969"/>
            <a:ext cx="1267480" cy="126748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77B26F8-B2CD-432C-B193-F34193B63226}"/>
              </a:ext>
            </a:extLst>
          </p:cNvPr>
          <p:cNvGrpSpPr>
            <a:grpSpLocks/>
          </p:cNvGrpSpPr>
          <p:nvPr/>
        </p:nvGrpSpPr>
        <p:grpSpPr bwMode="auto">
          <a:xfrm>
            <a:off x="3584552" y="3933057"/>
            <a:ext cx="843432" cy="1415544"/>
            <a:chOff x="3055003" y="4856559"/>
            <a:chExt cx="1152000" cy="126817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C89FB2-7E86-4C72-9952-466E0A8622A8}"/>
                </a:ext>
              </a:extLst>
            </p:cNvPr>
            <p:cNvSpPr/>
            <p:nvPr/>
          </p:nvSpPr>
          <p:spPr>
            <a:xfrm>
              <a:off x="3055003" y="5117893"/>
              <a:ext cx="1152000" cy="100684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662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30F9B1-2D22-47E7-8FCA-0E32BADA3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003" y="4856559"/>
              <a:ext cx="986395" cy="24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200" b="1" dirty="0"/>
                <a:t>3</a:t>
              </a:r>
              <a:r>
                <a:rPr lang="en-AU" sz="1200" b="1" baseline="30000" dirty="0"/>
                <a:t>rd</a:t>
              </a:r>
              <a:r>
                <a:rPr lang="en-AU" sz="1200" b="1" dirty="0"/>
                <a:t> Party</a:t>
              </a:r>
            </a:p>
          </p:txBody>
        </p:sp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523633FF-4AE2-4CE3-BDE2-824EEAE05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780" y="5119218"/>
              <a:ext cx="1038625" cy="51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sz="1050" dirty="0"/>
                <a:t>3rd Party verification system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1414F1-CF7F-446C-91CF-B0685399BC9B}"/>
              </a:ext>
            </a:extLst>
          </p:cNvPr>
          <p:cNvSpPr txBox="1"/>
          <p:nvPr/>
        </p:nvSpPr>
        <p:spPr>
          <a:xfrm>
            <a:off x="2734808" y="5805730"/>
            <a:ext cx="448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Wood (Category) Claim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66FC63-9F6F-4635-A6C5-3F01C6814282}"/>
              </a:ext>
            </a:extLst>
          </p:cNvPr>
          <p:cNvGrpSpPr>
            <a:grpSpLocks/>
          </p:cNvGrpSpPr>
          <p:nvPr/>
        </p:nvGrpSpPr>
        <p:grpSpPr bwMode="auto">
          <a:xfrm>
            <a:off x="4394599" y="3528316"/>
            <a:ext cx="919407" cy="1831652"/>
            <a:chOff x="4118706" y="4830568"/>
            <a:chExt cx="1236887" cy="129416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62C0638-210D-480A-AC4C-6406F9E5ABF1}"/>
                </a:ext>
              </a:extLst>
            </p:cNvPr>
            <p:cNvSpPr/>
            <p:nvPr/>
          </p:nvSpPr>
          <p:spPr>
            <a:xfrm>
              <a:off x="4203592" y="5236947"/>
              <a:ext cx="1152001" cy="88778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662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5E200E-11B8-45E3-8FAE-9F83DA434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706" y="4830568"/>
              <a:ext cx="1126144" cy="32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1200" b="1" dirty="0"/>
            </a:p>
            <a:p>
              <a:r>
                <a:rPr lang="en-AU" sz="1200" b="1" dirty="0"/>
                <a:t>MTLAS (1)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E80E2-CB0C-4AA9-84FA-68A956ABCC6C}"/>
              </a:ext>
            </a:extLst>
          </p:cNvPr>
          <p:cNvSpPr/>
          <p:nvPr/>
        </p:nvSpPr>
        <p:spPr bwMode="auto">
          <a:xfrm>
            <a:off x="4489124" y="4946188"/>
            <a:ext cx="848167" cy="4216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Traceability system 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08C4D-0105-41A5-8BE8-5F018F5AAD8C}"/>
              </a:ext>
            </a:extLst>
          </p:cNvPr>
          <p:cNvSpPr/>
          <p:nvPr/>
        </p:nvSpPr>
        <p:spPr bwMode="auto">
          <a:xfrm>
            <a:off x="4464895" y="4604539"/>
            <a:ext cx="850795" cy="3357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MTLAS P&amp;C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68F825-7757-441D-B8F5-747D03618F20}"/>
              </a:ext>
            </a:extLst>
          </p:cNvPr>
          <p:cNvSpPr/>
          <p:nvPr/>
        </p:nvSpPr>
        <p:spPr bwMode="auto">
          <a:xfrm>
            <a:off x="4458282" y="4103470"/>
            <a:ext cx="870622" cy="4849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Registered CB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1C562-6E18-4F0D-A6C7-27F7B1551B2D}"/>
              </a:ext>
            </a:extLst>
          </p:cNvPr>
          <p:cNvSpPr txBox="1"/>
          <p:nvPr/>
        </p:nvSpPr>
        <p:spPr>
          <a:xfrm>
            <a:off x="1112874" y="5377473"/>
            <a:ext cx="3281725" cy="3385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Available now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6E0836-AB9A-4C97-84E2-7B7B132FA666}"/>
              </a:ext>
            </a:extLst>
          </p:cNvPr>
          <p:cNvSpPr txBox="1"/>
          <p:nvPr/>
        </p:nvSpPr>
        <p:spPr>
          <a:xfrm>
            <a:off x="6251868" y="5303684"/>
            <a:ext cx="925850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Available now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DC0AF7-B51F-4ED6-BD81-8D78206AF464}"/>
              </a:ext>
            </a:extLst>
          </p:cNvPr>
          <p:cNvSpPr txBox="1"/>
          <p:nvPr/>
        </p:nvSpPr>
        <p:spPr>
          <a:xfrm>
            <a:off x="4457697" y="5374313"/>
            <a:ext cx="851479" cy="3417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&lt;1 </a:t>
            </a:r>
            <a:r>
              <a:rPr lang="en-US" sz="1600" dirty="0" err="1"/>
              <a:t>yr</a:t>
            </a:r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EAD99A-5E16-4DB2-877F-E51AD4A34DF4}"/>
              </a:ext>
            </a:extLst>
          </p:cNvPr>
          <p:cNvSpPr txBox="1"/>
          <p:nvPr/>
        </p:nvSpPr>
        <p:spPr>
          <a:xfrm>
            <a:off x="5352731" y="5369399"/>
            <a:ext cx="851479" cy="3417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&gt;1 </a:t>
            </a:r>
            <a:r>
              <a:rPr lang="en-US" sz="1600" dirty="0" err="1"/>
              <a:t>yr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9ED319-0B9E-4081-AB44-E9C149635800}"/>
              </a:ext>
            </a:extLst>
          </p:cNvPr>
          <p:cNvSpPr txBox="1"/>
          <p:nvPr/>
        </p:nvSpPr>
        <p:spPr>
          <a:xfrm>
            <a:off x="7196603" y="5332430"/>
            <a:ext cx="851479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&gt;2 </a:t>
            </a:r>
            <a:r>
              <a:rPr lang="en-US" sz="1600" dirty="0" err="1"/>
              <a:t>yrs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38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6" grpId="0" animBg="1"/>
      <p:bldP spid="64" grpId="0" animBg="1"/>
      <p:bldP spid="61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D494-F507-4297-B9F4-5CAA35B6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 and 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76068-952E-4DC6-9230-A0AEB1AD1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CFB19-F2BE-4E40-93F5-462B1661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19" y="2420888"/>
            <a:ext cx="7040562" cy="5221287"/>
          </a:xfrm>
        </p:spPr>
        <p:txBody>
          <a:bodyPr/>
          <a:lstStyle/>
          <a:p>
            <a:r>
              <a:rPr lang="en-AU" i="1" dirty="0"/>
              <a:t>Any questions on the project update?</a:t>
            </a:r>
          </a:p>
        </p:txBody>
      </p:sp>
    </p:spTree>
    <p:extLst>
      <p:ext uri="{BB962C8B-B14F-4D97-AF65-F5344CB8AC3E}">
        <p14:creationId xmlns:p14="http://schemas.microsoft.com/office/powerpoint/2010/main" val="278746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1185A-0A61-405D-BEE3-EE75BCF1E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Project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1F889D-5495-43D6-A56B-90EF00635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2BEA1-7CD7-4D15-82A5-E720306BD7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468313" cy="360362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DEF4-B73C-45F9-8556-E7600FDC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Workplan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E18E4B-458A-45DE-A21C-094F2E60C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858B6-0AA6-4119-86FE-51615ED6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0D5E2-2EB1-4676-8BDD-E2B941F09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8" t="30390" r="14562" b="27589"/>
          <a:stretch/>
        </p:blipFill>
        <p:spPr>
          <a:xfrm>
            <a:off x="468313" y="1341437"/>
            <a:ext cx="8007289" cy="42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3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176E2A-9477-4E60-B818-98FA22A3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7FE1D5A-1573-4D3A-9245-6788DD4F8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54053"/>
              </p:ext>
            </p:extLst>
          </p:nvPr>
        </p:nvGraphicFramePr>
        <p:xfrm>
          <a:off x="249300" y="1628800"/>
          <a:ext cx="8575611" cy="351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537">
                  <a:extLst>
                    <a:ext uri="{9D8B030D-6E8A-4147-A177-3AD203B41FA5}">
                      <a16:colId xmlns:a16="http://schemas.microsoft.com/office/drawing/2014/main" val="3959253466"/>
                    </a:ext>
                  </a:extLst>
                </a:gridCol>
                <a:gridCol w="2858537">
                  <a:extLst>
                    <a:ext uri="{9D8B030D-6E8A-4147-A177-3AD203B41FA5}">
                      <a16:colId xmlns:a16="http://schemas.microsoft.com/office/drawing/2014/main" val="3086834903"/>
                    </a:ext>
                  </a:extLst>
                </a:gridCol>
                <a:gridCol w="2858537">
                  <a:extLst>
                    <a:ext uri="{9D8B030D-6E8A-4147-A177-3AD203B41FA5}">
                      <a16:colId xmlns:a16="http://schemas.microsoft.com/office/drawing/2014/main" val="4099406330"/>
                    </a:ext>
                  </a:extLst>
                </a:gridCol>
              </a:tblGrid>
              <a:tr h="477053">
                <a:tc>
                  <a:txBody>
                    <a:bodyPr/>
                    <a:lstStyle/>
                    <a:p>
                      <a:r>
                        <a:rPr lang="en-AU" dirty="0"/>
                        <a:t>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53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/>
                        <a:t>Opening Remarks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96857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/>
                        <a:t>1. Overview of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Richard Laity, PEFC 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Q and A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0474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/>
                        <a:t>2. Project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Barber Cho, MFCC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Q and A included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0765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/>
                        <a:t>3. Project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Wynn, MFCC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Q and A included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72537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/>
                        <a:t>4. Supply Chain Partners Internal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Richard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For selected participants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283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DEF4-B73C-45F9-8556-E7600FDC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6" y="0"/>
            <a:ext cx="6532563" cy="1036637"/>
          </a:xfrm>
        </p:spPr>
        <p:txBody>
          <a:bodyPr/>
          <a:lstStyle/>
          <a:p>
            <a:r>
              <a:rPr lang="en-US" dirty="0"/>
              <a:t>Year 1 Workplan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E18E4B-458A-45DE-A21C-094F2E60C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3ACAB0-DB49-41B4-884A-0F173D57D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429" t="31328" r="11356" b="19556"/>
          <a:stretch/>
        </p:blipFill>
        <p:spPr>
          <a:xfrm>
            <a:off x="138407" y="1484784"/>
            <a:ext cx="812582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256B32-205B-48E6-BC09-89E3FB023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97425"/>
              </p:ext>
            </p:extLst>
          </p:nvPr>
        </p:nvGraphicFramePr>
        <p:xfrm>
          <a:off x="370114" y="222264"/>
          <a:ext cx="8403771" cy="6413472"/>
        </p:xfrm>
        <a:graphic>
          <a:graphicData uri="http://schemas.openxmlformats.org/drawingml/2006/table">
            <a:tbl>
              <a:tblPr/>
              <a:tblGrid>
                <a:gridCol w="763979">
                  <a:extLst>
                    <a:ext uri="{9D8B030D-6E8A-4147-A177-3AD203B41FA5}">
                      <a16:colId xmlns:a16="http://schemas.microsoft.com/office/drawing/2014/main" val="2533722186"/>
                    </a:ext>
                  </a:extLst>
                </a:gridCol>
                <a:gridCol w="1909948">
                  <a:extLst>
                    <a:ext uri="{9D8B030D-6E8A-4147-A177-3AD203B41FA5}">
                      <a16:colId xmlns:a16="http://schemas.microsoft.com/office/drawing/2014/main" val="816851412"/>
                    </a:ext>
                  </a:extLst>
                </a:gridCol>
                <a:gridCol w="5729844">
                  <a:extLst>
                    <a:ext uri="{9D8B030D-6E8A-4147-A177-3AD203B41FA5}">
                      <a16:colId xmlns:a16="http://schemas.microsoft.com/office/drawing/2014/main" val="3312684859"/>
                    </a:ext>
                  </a:extLst>
                </a:gridCol>
              </a:tblGrid>
              <a:tr h="3441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 Plan for MTLAS Phase I (revised 2, 21 Feb)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794723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Remarks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862646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Feb - forward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Finalize the TORs and Contract for Consultant and Experts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969635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Feb - forward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develop the MFCS documents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232228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Feb - forward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 for the Webinar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2874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-Video communication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762237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-Work Plan, input and output for MTLAS Phase 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539576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-To identify 17/18 extraction parts that will be verified to prepare a </a:t>
                      </a:r>
                      <a:r>
                        <a:rPr lang="en-A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workplan</a:t>
                      </a: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159568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for the CB's after their auditors are competent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202478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Feb - 15:30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Webinar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77708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25 - 28 Feb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Documentation Consultant </a:t>
                      </a: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trip, Documents developed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066918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week of Feb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hire the </a:t>
                      </a:r>
                      <a:r>
                        <a:rPr lang="en-A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social experts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177811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11 - 15 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 for the MTLAS Participatory Assessment Training Part 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20051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13 - 17 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CoC</a:t>
                      </a:r>
                      <a:r>
                        <a:rPr lang="en-A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Participatory Assessment Training Part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792229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16 -22 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MTLAS assessment (Full package ) by CBs, guided by </a:t>
                      </a:r>
                      <a:r>
                        <a:rPr lang="en-A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Mr. </a:t>
                      </a:r>
                      <a:r>
                        <a:rPr lang="en-AU" sz="16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Gan</a:t>
                      </a:r>
                      <a:endParaRPr lang="en-A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238240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week of 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MTLAS system assessment on 17/18 harvest area by CBs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140460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week of 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training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094931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week of April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 become competent and ready to do auditing/verification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01116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Q2, 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Forestry Pilot Project, FMU, Certified Forest (SFM),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48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120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D494-F507-4297-B9F4-5CAA35B6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 and 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76068-952E-4DC6-9230-A0AEB1AD1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CFB19-F2BE-4E40-93F5-462B1661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19" y="2420888"/>
            <a:ext cx="7040562" cy="5221287"/>
          </a:xfrm>
        </p:spPr>
        <p:txBody>
          <a:bodyPr/>
          <a:lstStyle/>
          <a:p>
            <a:r>
              <a:rPr lang="en-AU" i="1" dirty="0"/>
              <a:t>Any questions on the project plan?</a:t>
            </a:r>
          </a:p>
        </p:txBody>
      </p:sp>
    </p:spTree>
    <p:extLst>
      <p:ext uri="{BB962C8B-B14F-4D97-AF65-F5344CB8AC3E}">
        <p14:creationId xmlns:p14="http://schemas.microsoft.com/office/powerpoint/2010/main" val="270648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5CF26-8767-444E-B8A1-6CA38F5C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Supply Chain Verification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DA6968-B294-4003-B2FF-0EF226249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Private Sector </a:t>
            </a:r>
            <a:r>
              <a:rPr lang="en-AU" dirty="0" err="1"/>
              <a:t>Dicussion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F3F77-3896-47E7-8950-87EFF7196C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468313" cy="360362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er 66"/>
          <p:cNvGrpSpPr/>
          <p:nvPr/>
        </p:nvGrpSpPr>
        <p:grpSpPr>
          <a:xfrm>
            <a:off x="1860370" y="3855309"/>
            <a:ext cx="1510589" cy="1613508"/>
            <a:chOff x="1634400" y="3662233"/>
            <a:chExt cx="1636471" cy="1747967"/>
          </a:xfrm>
        </p:grpSpPr>
        <p:pic>
          <p:nvPicPr>
            <p:cNvPr id="71" name="Image 70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4400" y="3662233"/>
              <a:ext cx="1636471" cy="1747967"/>
            </a:xfrm>
            <a:prstGeom prst="rect">
              <a:avLst/>
            </a:prstGeom>
          </p:spPr>
        </p:pic>
        <p:pic>
          <p:nvPicPr>
            <p:cNvPr id="72" name="Image 71" descr="Standard-Setti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0000" y="4168800"/>
              <a:ext cx="1010446" cy="686585"/>
            </a:xfrm>
            <a:prstGeom prst="rect">
              <a:avLst/>
            </a:prstGeom>
          </p:spPr>
        </p:pic>
      </p:grpSp>
      <p:grpSp>
        <p:nvGrpSpPr>
          <p:cNvPr id="44" name="Grouper 25"/>
          <p:cNvGrpSpPr/>
          <p:nvPr/>
        </p:nvGrpSpPr>
        <p:grpSpPr>
          <a:xfrm>
            <a:off x="2761700" y="2678788"/>
            <a:ext cx="1510589" cy="1613508"/>
            <a:chOff x="3545129" y="4464000"/>
            <a:chExt cx="1636471" cy="1747967"/>
          </a:xfrm>
        </p:grpSpPr>
        <p:pic>
          <p:nvPicPr>
            <p:cNvPr id="46" name="Image 45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5129" y="4464000"/>
              <a:ext cx="1636471" cy="1747967"/>
            </a:xfrm>
            <a:prstGeom prst="rect">
              <a:avLst/>
            </a:prstGeom>
          </p:spPr>
        </p:pic>
        <p:pic>
          <p:nvPicPr>
            <p:cNvPr id="55" name="Image 54" descr="Accreditati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4530" y="5123676"/>
              <a:ext cx="1344670" cy="362724"/>
            </a:xfrm>
            <a:prstGeom prst="rect">
              <a:avLst/>
            </a:prstGeom>
          </p:spPr>
        </p:pic>
      </p:grpSp>
      <p:grpSp>
        <p:nvGrpSpPr>
          <p:cNvPr id="57" name="Grouper 28"/>
          <p:cNvGrpSpPr/>
          <p:nvPr/>
        </p:nvGrpSpPr>
        <p:grpSpPr>
          <a:xfrm>
            <a:off x="5345724" y="3855309"/>
            <a:ext cx="1510589" cy="1613508"/>
            <a:chOff x="5410200" y="2466000"/>
            <a:chExt cx="1636471" cy="1747967"/>
          </a:xfrm>
        </p:grpSpPr>
        <p:pic>
          <p:nvPicPr>
            <p:cNvPr id="58" name="Image 57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2466000"/>
              <a:ext cx="1636471" cy="1747967"/>
            </a:xfrm>
            <a:prstGeom prst="rect">
              <a:avLst/>
            </a:prstGeom>
          </p:spPr>
        </p:pic>
        <p:pic>
          <p:nvPicPr>
            <p:cNvPr id="62" name="Image 61" descr="Conformity_Assessment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8800" y="2974976"/>
              <a:ext cx="1199580" cy="686585"/>
            </a:xfrm>
            <a:prstGeom prst="rect">
              <a:avLst/>
            </a:prstGeom>
          </p:spPr>
        </p:pic>
      </p:grpSp>
      <p:grpSp>
        <p:nvGrpSpPr>
          <p:cNvPr id="79" name="Grouper 78"/>
          <p:cNvGrpSpPr/>
          <p:nvPr/>
        </p:nvGrpSpPr>
        <p:grpSpPr>
          <a:xfrm>
            <a:off x="3341020" y="3694043"/>
            <a:ext cx="2314642" cy="1180166"/>
            <a:chOff x="3277035" y="3424308"/>
            <a:chExt cx="2507529" cy="1278513"/>
          </a:xfrm>
        </p:grpSpPr>
        <p:sp>
          <p:nvSpPr>
            <p:cNvPr id="73" name="Double flèche horizontale 72"/>
            <p:cNvSpPr/>
            <p:nvPr/>
          </p:nvSpPr>
          <p:spPr>
            <a:xfrm rot="10800000">
              <a:off x="3277035" y="4398021"/>
              <a:ext cx="2133600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6" name="Double flèche horizontale 75"/>
            <p:cNvSpPr/>
            <p:nvPr/>
          </p:nvSpPr>
          <p:spPr>
            <a:xfrm rot="12864411">
              <a:off x="4229941" y="3424308"/>
              <a:ext cx="1554623" cy="283243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49569" y="-99392"/>
            <a:ext cx="8229600" cy="984738"/>
          </a:xfrm>
        </p:spPr>
        <p:txBody>
          <a:bodyPr/>
          <a:lstStyle/>
          <a:p>
            <a:r>
              <a:rPr lang="en-GB" dirty="0"/>
              <a:t>MTLAS processes (2017-19)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351694" y="6261923"/>
            <a:ext cx="432289" cy="332308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1" name="ZoneTexte 60"/>
          <p:cNvSpPr txBox="1"/>
          <p:nvPr/>
        </p:nvSpPr>
        <p:spPr>
          <a:xfrm>
            <a:off x="6884743" y="4473706"/>
            <a:ext cx="1828800" cy="4900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92" i="1" dirty="0">
                <a:solidFill>
                  <a:schemeClr val="accent3"/>
                </a:solidFill>
              </a:rPr>
              <a:t>MTLAS</a:t>
            </a:r>
            <a:br>
              <a:rPr lang="en-GB" sz="1292" i="1" dirty="0">
                <a:solidFill>
                  <a:schemeClr val="accent3"/>
                </a:solidFill>
              </a:rPr>
            </a:br>
            <a:r>
              <a:rPr lang="en-GB" sz="1292" i="1" dirty="0">
                <a:solidFill>
                  <a:schemeClr val="accent3"/>
                </a:solidFill>
              </a:rPr>
              <a:t>CB Requirements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63309" y="3139280"/>
            <a:ext cx="1477108" cy="10865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92" dirty="0">
                <a:solidFill>
                  <a:schemeClr val="accent3"/>
                </a:solidFill>
              </a:rPr>
              <a:t>MFCC </a:t>
            </a:r>
          </a:p>
          <a:p>
            <a:pPr algn="ctr"/>
            <a:r>
              <a:rPr lang="en-GB" sz="1292" dirty="0">
                <a:solidFill>
                  <a:schemeClr val="accent3"/>
                </a:solidFill>
              </a:rPr>
              <a:t>MTLAS P&amp; C</a:t>
            </a:r>
          </a:p>
          <a:p>
            <a:pPr algn="ctr"/>
            <a:r>
              <a:rPr lang="en-GB" sz="1292" dirty="0">
                <a:solidFill>
                  <a:schemeClr val="accent3"/>
                </a:solidFill>
              </a:rPr>
              <a:t>Guidance </a:t>
            </a:r>
            <a:r>
              <a:rPr lang="en-GB" sz="1292" dirty="0" err="1">
                <a:solidFill>
                  <a:schemeClr val="accent3"/>
                </a:solidFill>
              </a:rPr>
              <a:t>Docuements</a:t>
            </a:r>
            <a:endParaRPr lang="en-GB" sz="1292" dirty="0">
              <a:solidFill>
                <a:schemeClr val="accent3"/>
              </a:solidFill>
            </a:endParaRPr>
          </a:p>
          <a:p>
            <a:pPr algn="ctr"/>
            <a:endParaRPr lang="en-GB" sz="1292" dirty="0">
              <a:solidFill>
                <a:schemeClr val="accent3"/>
              </a:solidFill>
            </a:endParaRPr>
          </a:p>
        </p:txBody>
      </p:sp>
      <p:cxnSp>
        <p:nvCxnSpPr>
          <p:cNvPr id="69" name="Connecteur droit 68"/>
          <p:cNvCxnSpPr>
            <a:cxnSpLocks/>
          </p:cNvCxnSpPr>
          <p:nvPr/>
        </p:nvCxnSpPr>
        <p:spPr>
          <a:xfrm>
            <a:off x="1874434" y="3620776"/>
            <a:ext cx="405995" cy="52696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6752492" y="4672085"/>
            <a:ext cx="281354" cy="1466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100" descr="certificate.png">
            <a:extLst>
              <a:ext uri="{FF2B5EF4-FFF2-40B4-BE49-F238E27FC236}">
                <a16:creationId xmlns:a16="http://schemas.microsoft.com/office/drawing/2014/main" id="{79226CCC-A6C0-40B2-8A2B-2362605CC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18307">
            <a:off x="5433601" y="4889260"/>
            <a:ext cx="565378" cy="418245"/>
          </a:xfrm>
          <a:prstGeom prst="rect">
            <a:avLst/>
          </a:prstGeom>
          <a:effectLst>
            <a:outerShdw blurRad="50800" dist="38100" dir="2700000">
              <a:srgbClr val="000000">
                <a:alpha val="25000"/>
              </a:srgbClr>
            </a:outerShdw>
          </a:effectLst>
        </p:spPr>
      </p:pic>
      <p:pic>
        <p:nvPicPr>
          <p:cNvPr id="52" name="Image 37" descr="factory_icon.png">
            <a:extLst>
              <a:ext uri="{FF2B5EF4-FFF2-40B4-BE49-F238E27FC236}">
                <a16:creationId xmlns:a16="http://schemas.microsoft.com/office/drawing/2014/main" id="{000320F3-7864-46E7-810C-8E7810767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3900" y="5872746"/>
            <a:ext cx="510469" cy="510469"/>
          </a:xfrm>
          <a:prstGeom prst="rect">
            <a:avLst/>
          </a:prstGeom>
          <a:effectLst/>
        </p:spPr>
      </p:pic>
      <p:sp>
        <p:nvSpPr>
          <p:cNvPr id="80" name="Double flèche horizontale 86">
            <a:extLst>
              <a:ext uri="{FF2B5EF4-FFF2-40B4-BE49-F238E27FC236}">
                <a16:creationId xmlns:a16="http://schemas.microsoft.com/office/drawing/2014/main" id="{3BC51EFF-1FE9-4E1E-B0F9-7FC7EB76AFA4}"/>
              </a:ext>
            </a:extLst>
          </p:cNvPr>
          <p:cNvSpPr/>
          <p:nvPr/>
        </p:nvSpPr>
        <p:spPr>
          <a:xfrm rot="18210655">
            <a:off x="4818695" y="5426233"/>
            <a:ext cx="1077190" cy="192738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81" name="ZoneTexte 87">
            <a:extLst>
              <a:ext uri="{FF2B5EF4-FFF2-40B4-BE49-F238E27FC236}">
                <a16:creationId xmlns:a16="http://schemas.microsoft.com/office/drawing/2014/main" id="{A6D84843-63FB-4A8C-A235-F5158881E560}"/>
              </a:ext>
            </a:extLst>
          </p:cNvPr>
          <p:cNvSpPr txBox="1"/>
          <p:nvPr/>
        </p:nvSpPr>
        <p:spPr>
          <a:xfrm rot="18219554">
            <a:off x="4528126" y="5289679"/>
            <a:ext cx="1006548" cy="264881"/>
          </a:xfrm>
          <a:prstGeom prst="rect">
            <a:avLst/>
          </a:prstGeom>
          <a:noFill/>
          <a:effectLst>
            <a:outerShdw blurRad="127000" dir="2700000">
              <a:schemeClr val="bg1">
                <a:alpha val="7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46" spc="-18" dirty="0">
                <a:solidFill>
                  <a:schemeClr val="accent2"/>
                </a:solidFill>
              </a:rPr>
              <a:t>MTLAS</a:t>
            </a:r>
          </a:p>
        </p:txBody>
      </p:sp>
      <p:sp>
        <p:nvSpPr>
          <p:cNvPr id="85" name="ZoneTexte 59">
            <a:extLst>
              <a:ext uri="{FF2B5EF4-FFF2-40B4-BE49-F238E27FC236}">
                <a16:creationId xmlns:a16="http://schemas.microsoft.com/office/drawing/2014/main" id="{62AD332B-A8C8-4B3D-96DC-B67C776708C6}"/>
              </a:ext>
            </a:extLst>
          </p:cNvPr>
          <p:cNvSpPr txBox="1"/>
          <p:nvPr/>
        </p:nvSpPr>
        <p:spPr>
          <a:xfrm>
            <a:off x="2474305" y="5769374"/>
            <a:ext cx="1952762" cy="4900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92" dirty="0">
                <a:solidFill>
                  <a:schemeClr val="accent3"/>
                </a:solidFill>
              </a:rPr>
              <a:t>MTLAS </a:t>
            </a:r>
          </a:p>
          <a:p>
            <a:pPr algn="ctr"/>
            <a:r>
              <a:rPr lang="en-GB" sz="1292" dirty="0">
                <a:solidFill>
                  <a:schemeClr val="accent3"/>
                </a:solidFill>
              </a:rPr>
              <a:t>Auditor Requirements</a:t>
            </a:r>
          </a:p>
        </p:txBody>
      </p:sp>
      <p:cxnSp>
        <p:nvCxnSpPr>
          <p:cNvPr id="53" name="Connecteur droit 68">
            <a:extLst>
              <a:ext uri="{FF2B5EF4-FFF2-40B4-BE49-F238E27FC236}">
                <a16:creationId xmlns:a16="http://schemas.microsoft.com/office/drawing/2014/main" id="{6328DD01-AC7A-40D4-9DAF-AB4DFF963368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2037478" y="3485541"/>
            <a:ext cx="724220" cy="23082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age 40" descr="forest_icon.png">
            <a:extLst>
              <a:ext uri="{FF2B5EF4-FFF2-40B4-BE49-F238E27FC236}">
                <a16:creationId xmlns:a16="http://schemas.microsoft.com/office/drawing/2014/main" id="{5C4CB90C-6E19-449E-BB84-C0A56CC563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336" y="5877272"/>
            <a:ext cx="863485" cy="5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8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80" grpId="0" animBg="1"/>
      <p:bldP spid="81" grpId="0"/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r 40"/>
          <p:cNvGrpSpPr/>
          <p:nvPr/>
        </p:nvGrpSpPr>
        <p:grpSpPr>
          <a:xfrm>
            <a:off x="1634400" y="1828800"/>
            <a:ext cx="5412871" cy="3810767"/>
            <a:chOff x="1634400" y="1828800"/>
            <a:chExt cx="5412871" cy="3810767"/>
          </a:xfrm>
        </p:grpSpPr>
        <p:pic>
          <p:nvPicPr>
            <p:cNvPr id="45" name="Image 44" descr="s_313226738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6000" y="1828800"/>
              <a:ext cx="1636471" cy="1747967"/>
            </a:xfrm>
            <a:prstGeom prst="rect">
              <a:avLst/>
            </a:prstGeom>
          </p:spPr>
        </p:pic>
        <p:pic>
          <p:nvPicPr>
            <p:cNvPr id="47" name="Image 46" descr="s_313226738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400" y="3891600"/>
              <a:ext cx="1636471" cy="1747967"/>
            </a:xfrm>
            <a:prstGeom prst="rect">
              <a:avLst/>
            </a:prstGeom>
          </p:spPr>
        </p:pic>
        <p:pic>
          <p:nvPicPr>
            <p:cNvPr id="48" name="Image 47" descr="s_313226738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0800" y="3891600"/>
              <a:ext cx="1636471" cy="1747967"/>
            </a:xfrm>
            <a:prstGeom prst="rect">
              <a:avLst/>
            </a:prstGeom>
          </p:spPr>
        </p:pic>
      </p:grpSp>
      <p:grpSp>
        <p:nvGrpSpPr>
          <p:cNvPr id="102" name="Grouper 41"/>
          <p:cNvGrpSpPr/>
          <p:nvPr/>
        </p:nvGrpSpPr>
        <p:grpSpPr>
          <a:xfrm>
            <a:off x="5500800" y="4505980"/>
            <a:ext cx="3414600" cy="727919"/>
            <a:chOff x="5082949" y="2981980"/>
            <a:chExt cx="3414600" cy="727919"/>
          </a:xfrm>
        </p:grpSpPr>
        <p:sp>
          <p:nvSpPr>
            <p:cNvPr id="103" name="ZoneTexte 102"/>
            <p:cNvSpPr txBox="1"/>
            <p:nvPr/>
          </p:nvSpPr>
          <p:spPr>
            <a:xfrm>
              <a:off x="6668749" y="2981980"/>
              <a:ext cx="182880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GB" sz="1400" dirty="0">
                  <a:solidFill>
                    <a:schemeClr val="accent2"/>
                  </a:solidFill>
                </a:rPr>
                <a:t>Issue </a:t>
              </a:r>
              <a:br>
                <a:rPr lang="en-GB" sz="1400" dirty="0">
                  <a:solidFill>
                    <a:schemeClr val="accent2"/>
                  </a:solidFill>
                </a:rPr>
              </a:br>
              <a:r>
                <a:rPr lang="en-GB" sz="1400" dirty="0">
                  <a:solidFill>
                    <a:schemeClr val="accent2"/>
                  </a:solidFill>
                </a:rPr>
                <a:t>certificates</a:t>
              </a:r>
            </a:p>
          </p:txBody>
        </p:sp>
        <p:pic>
          <p:nvPicPr>
            <p:cNvPr id="104" name="Image 103" descr="certificat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18307">
              <a:off x="5082949" y="3256800"/>
              <a:ext cx="612493" cy="453099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25000"/>
                </a:srgbClr>
              </a:outerShdw>
            </a:effectLst>
          </p:spPr>
        </p:pic>
      </p:grpSp>
      <p:grpSp>
        <p:nvGrpSpPr>
          <p:cNvPr id="50" name="Grouper 43"/>
          <p:cNvGrpSpPr/>
          <p:nvPr/>
        </p:nvGrpSpPr>
        <p:grpSpPr>
          <a:xfrm>
            <a:off x="1890196" y="2438400"/>
            <a:ext cx="4891604" cy="2469233"/>
            <a:chOff x="1890196" y="2438400"/>
            <a:chExt cx="4891604" cy="2469233"/>
          </a:xfrm>
        </p:grpSpPr>
        <p:sp>
          <p:nvSpPr>
            <p:cNvPr id="53" name="ZoneTexte 52"/>
            <p:cNvSpPr txBox="1"/>
            <p:nvPr/>
          </p:nvSpPr>
          <p:spPr>
            <a:xfrm>
              <a:off x="3834000" y="24384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DRI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890196" y="4507523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MFCC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715000" y="44958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CBs</a:t>
              </a:r>
            </a:p>
          </p:txBody>
        </p:sp>
      </p:grp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MTLAS incorporated in MFCS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0" y="6498000"/>
            <a:ext cx="468313" cy="360000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er 44"/>
          <p:cNvGrpSpPr/>
          <p:nvPr/>
        </p:nvGrpSpPr>
        <p:grpSpPr>
          <a:xfrm>
            <a:off x="3024000" y="2876400"/>
            <a:ext cx="2582430" cy="2055021"/>
            <a:chOff x="3024000" y="2876400"/>
            <a:chExt cx="2582430" cy="2055021"/>
          </a:xfrm>
        </p:grpSpPr>
        <p:sp>
          <p:nvSpPr>
            <p:cNvPr id="21" name="Double flèche horizontale 20"/>
            <p:cNvSpPr/>
            <p:nvPr/>
          </p:nvSpPr>
          <p:spPr>
            <a:xfrm rot="10800000">
              <a:off x="3277035" y="4626621"/>
              <a:ext cx="2133600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uble flèche horizontale 21"/>
            <p:cNvSpPr/>
            <p:nvPr/>
          </p:nvSpPr>
          <p:spPr>
            <a:xfrm rot="13711640">
              <a:off x="4862455" y="3364642"/>
              <a:ext cx="1183149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Double flèche horizontale 22"/>
            <p:cNvSpPr/>
            <p:nvPr/>
          </p:nvSpPr>
          <p:spPr>
            <a:xfrm rot="8004556">
              <a:off x="2556253" y="3344147"/>
              <a:ext cx="1240294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er 49"/>
          <p:cNvGrpSpPr/>
          <p:nvPr/>
        </p:nvGrpSpPr>
        <p:grpSpPr>
          <a:xfrm>
            <a:off x="2730500" y="2717179"/>
            <a:ext cx="427119" cy="1266388"/>
            <a:chOff x="2730500" y="2717179"/>
            <a:chExt cx="427119" cy="1266388"/>
          </a:xfrm>
        </p:grpSpPr>
        <p:sp>
          <p:nvSpPr>
            <p:cNvPr id="46" name="ZoneTexte 45"/>
            <p:cNvSpPr txBox="1"/>
            <p:nvPr/>
          </p:nvSpPr>
          <p:spPr>
            <a:xfrm rot="18778873">
              <a:off x="2437333" y="3129688"/>
              <a:ext cx="113279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Standards</a:t>
              </a:r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2730500" y="3716867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er 52"/>
          <p:cNvGrpSpPr/>
          <p:nvPr/>
        </p:nvGrpSpPr>
        <p:grpSpPr>
          <a:xfrm>
            <a:off x="5010567" y="2806087"/>
            <a:ext cx="791301" cy="1076313"/>
            <a:chOff x="5010567" y="2806087"/>
            <a:chExt cx="791301" cy="1076313"/>
          </a:xfrm>
        </p:grpSpPr>
        <p:sp>
          <p:nvSpPr>
            <p:cNvPr id="51" name="Forme libre 50"/>
            <p:cNvSpPr/>
            <p:nvPr/>
          </p:nvSpPr>
          <p:spPr>
            <a:xfrm rot="5738294">
              <a:off x="5014800" y="3060000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ZoneTexte 51"/>
            <p:cNvSpPr txBox="1"/>
            <p:nvPr/>
          </p:nvSpPr>
          <p:spPr>
            <a:xfrm rot="2906715">
              <a:off x="5109823" y="3190355"/>
              <a:ext cx="107631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Accredits</a:t>
              </a:r>
            </a:p>
          </p:txBody>
        </p:sp>
      </p:grpSp>
      <p:grpSp>
        <p:nvGrpSpPr>
          <p:cNvPr id="10" name="Grouper 55"/>
          <p:cNvGrpSpPr/>
          <p:nvPr/>
        </p:nvGrpSpPr>
        <p:grpSpPr>
          <a:xfrm>
            <a:off x="3289767" y="4638394"/>
            <a:ext cx="1576828" cy="546183"/>
            <a:chOff x="3289767" y="4638394"/>
            <a:chExt cx="1576828" cy="546183"/>
          </a:xfrm>
        </p:grpSpPr>
        <p:sp>
          <p:nvSpPr>
            <p:cNvPr id="54" name="Forme libre 53"/>
            <p:cNvSpPr/>
            <p:nvPr/>
          </p:nvSpPr>
          <p:spPr>
            <a:xfrm rot="2771934">
              <a:off x="3294000" y="4634161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3733800" y="4876800"/>
              <a:ext cx="113279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Notifies</a:t>
              </a: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3848099" y="1301533"/>
            <a:ext cx="9906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rgbClr val="7BC11B"/>
                </a:solidFill>
              </a:rPr>
              <a:t>IAF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5400000">
            <a:off x="4133959" y="1922571"/>
            <a:ext cx="420469" cy="158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-89372" y="4567535"/>
            <a:ext cx="9906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2400" b="1" dirty="0">
                <a:solidFill>
                  <a:srgbClr val="7BC11B"/>
                </a:solidFill>
              </a:rPr>
              <a:t>PEFC</a:t>
            </a:r>
          </a:p>
        </p:txBody>
      </p:sp>
      <p:cxnSp>
        <p:nvCxnSpPr>
          <p:cNvPr id="60" name="Connecteur droit 59"/>
          <p:cNvCxnSpPr>
            <a:stCxn id="59" idx="3"/>
          </p:cNvCxnSpPr>
          <p:nvPr/>
        </p:nvCxnSpPr>
        <p:spPr>
          <a:xfrm flipV="1">
            <a:off x="901228" y="4755278"/>
            <a:ext cx="948008" cy="4309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factory_ic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557" y="6119424"/>
            <a:ext cx="553008" cy="553008"/>
          </a:xfrm>
          <a:prstGeom prst="rect">
            <a:avLst/>
          </a:prstGeom>
          <a:effectLst/>
        </p:spPr>
      </p:pic>
      <p:pic>
        <p:nvPicPr>
          <p:cNvPr id="41" name="Image 40" descr="forest_ic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210" y="6074146"/>
            <a:ext cx="863485" cy="529291"/>
          </a:xfrm>
          <a:prstGeom prst="rect">
            <a:avLst/>
          </a:prstGeom>
        </p:spPr>
      </p:pic>
      <p:sp>
        <p:nvSpPr>
          <p:cNvPr id="87" name="Double flèche horizontale 86"/>
          <p:cNvSpPr/>
          <p:nvPr/>
        </p:nvSpPr>
        <p:spPr>
          <a:xfrm rot="18210655">
            <a:off x="5175711" y="5558777"/>
            <a:ext cx="1166956" cy="208800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ZoneTexte 87"/>
          <p:cNvSpPr txBox="1"/>
          <p:nvPr/>
        </p:nvSpPr>
        <p:spPr>
          <a:xfrm rot="18219554">
            <a:off x="4819894" y="5587540"/>
            <a:ext cx="1090427" cy="279307"/>
          </a:xfrm>
          <a:prstGeom prst="rect">
            <a:avLst/>
          </a:prstGeom>
          <a:noFill/>
          <a:effectLst>
            <a:outerShdw blurRad="127000" dir="2700000">
              <a:schemeClr val="bg1">
                <a:alpha val="7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spc="-20" dirty="0">
                <a:solidFill>
                  <a:schemeClr val="accent2"/>
                </a:solidFill>
              </a:rPr>
              <a:t>MTLAS</a:t>
            </a:r>
          </a:p>
        </p:txBody>
      </p:sp>
      <p:sp>
        <p:nvSpPr>
          <p:cNvPr id="4" name="Oval 3"/>
          <p:cNvSpPr/>
          <p:nvPr/>
        </p:nvSpPr>
        <p:spPr>
          <a:xfrm>
            <a:off x="1043608" y="1673423"/>
            <a:ext cx="8100392" cy="5184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ZoneTexte 56"/>
          <p:cNvSpPr txBox="1"/>
          <p:nvPr/>
        </p:nvSpPr>
        <p:spPr>
          <a:xfrm>
            <a:off x="-317730" y="1235724"/>
            <a:ext cx="367211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A02E"/>
                </a:solidFill>
              </a:rPr>
              <a:t>Myanmar Forest Certification Scheme</a:t>
            </a:r>
          </a:p>
        </p:txBody>
      </p:sp>
      <p:sp>
        <p:nvSpPr>
          <p:cNvPr id="64" name="Flowchart: Document 63">
            <a:extLst>
              <a:ext uri="{FF2B5EF4-FFF2-40B4-BE49-F238E27FC236}">
                <a16:creationId xmlns:a16="http://schemas.microsoft.com/office/drawing/2014/main" id="{15816D42-556E-4F0C-BBB9-119778851F23}"/>
              </a:ext>
            </a:extLst>
          </p:cNvPr>
          <p:cNvSpPr/>
          <p:nvPr/>
        </p:nvSpPr>
        <p:spPr>
          <a:xfrm>
            <a:off x="3244017" y="5772966"/>
            <a:ext cx="1173663" cy="641375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MTLAS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90779800-505D-42A4-B91C-21BCADEAC791}"/>
              </a:ext>
            </a:extLst>
          </p:cNvPr>
          <p:cNvSpPr/>
          <p:nvPr/>
        </p:nvSpPr>
        <p:spPr>
          <a:xfrm>
            <a:off x="2723282" y="5743395"/>
            <a:ext cx="685797" cy="447415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CoC</a:t>
            </a:r>
          </a:p>
        </p:txBody>
      </p:sp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59705F2C-AB6D-4575-A65C-0E1583FBF417}"/>
              </a:ext>
            </a:extLst>
          </p:cNvPr>
          <p:cNvSpPr/>
          <p:nvPr/>
        </p:nvSpPr>
        <p:spPr>
          <a:xfrm>
            <a:off x="1942884" y="5320388"/>
            <a:ext cx="1415962" cy="55795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SCHEME DOCUMENTS</a:t>
            </a:r>
          </a:p>
        </p:txBody>
      </p:sp>
    </p:spTree>
    <p:extLst>
      <p:ext uri="{BB962C8B-B14F-4D97-AF65-F5344CB8AC3E}">
        <p14:creationId xmlns:p14="http://schemas.microsoft.com/office/powerpoint/2010/main" val="820341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7" grpId="0" animBg="1"/>
      <p:bldP spid="88" grpId="0"/>
      <p:bldP spid="4" grpId="0" animBg="1"/>
      <p:bldP spid="63" grpId="0"/>
      <p:bldP spid="64" grpId="0" animBg="1"/>
      <p:bldP spid="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DDCC-3000-40F0-A7D6-E4B3B0B8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 for Supply Chain Partners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078FD-C9BB-4059-9EFA-C5CF81109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9E322-08DD-4832-93F9-506A3234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1341437"/>
            <a:ext cx="7040562" cy="52212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D1C5F-3D60-4AB4-854C-4E35CC11A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12" t="21987" r="16138" b="12182"/>
          <a:stretch/>
        </p:blipFill>
        <p:spPr>
          <a:xfrm>
            <a:off x="1763688" y="1332420"/>
            <a:ext cx="5172882" cy="55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15120-A949-42F9-A52D-0ADFF6D2D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Background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A45485-4D07-47EE-8E98-63D655A5C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93239-C6B8-4987-9BF0-15B5BF7229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468313" cy="360362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0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A6647-5F71-419C-9E56-6AC074B6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0A415E5-B456-4AAE-8906-AC68EECB02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0484" y="0"/>
          <a:ext cx="9154484" cy="6939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467">
                  <a:extLst>
                    <a:ext uri="{9D8B030D-6E8A-4147-A177-3AD203B41FA5}">
                      <a16:colId xmlns:a16="http://schemas.microsoft.com/office/drawing/2014/main" val="2934613331"/>
                    </a:ext>
                  </a:extLst>
                </a:gridCol>
                <a:gridCol w="2381550">
                  <a:extLst>
                    <a:ext uri="{9D8B030D-6E8A-4147-A177-3AD203B41FA5}">
                      <a16:colId xmlns:a16="http://schemas.microsoft.com/office/drawing/2014/main" val="317505937"/>
                    </a:ext>
                  </a:extLst>
                </a:gridCol>
                <a:gridCol w="2491284">
                  <a:extLst>
                    <a:ext uri="{9D8B030D-6E8A-4147-A177-3AD203B41FA5}">
                      <a16:colId xmlns:a16="http://schemas.microsoft.com/office/drawing/2014/main" val="721904"/>
                    </a:ext>
                  </a:extLst>
                </a:gridCol>
                <a:gridCol w="2847183">
                  <a:extLst>
                    <a:ext uri="{9D8B030D-6E8A-4147-A177-3AD203B41FA5}">
                      <a16:colId xmlns:a16="http://schemas.microsoft.com/office/drawing/2014/main" val="1234629234"/>
                    </a:ext>
                  </a:extLst>
                </a:gridCol>
              </a:tblGrid>
              <a:tr h="206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Component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MTLAS (Phase 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MTLAS (Phase 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PEFC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extLst>
                  <a:ext uri="{0D108BD9-81ED-4DB2-BD59-A6C34878D82A}">
                    <a16:rowId xmlns:a16="http://schemas.microsoft.com/office/drawing/2014/main" val="3374193996"/>
                  </a:ext>
                </a:extLst>
              </a:tr>
              <a:tr h="520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Scope &amp; Claims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Consignment and operator  (verified)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Consignment and Operator (legality claim)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Operator (PEFC Controlled sources and PEFC Certified)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3751152692"/>
                  </a:ext>
                </a:extLst>
              </a:tr>
              <a:tr h="802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Accreditation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Bodies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Completed by MFCC (with MTLAS system documents)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Department of Research and Innovation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National Accreditation Bodies 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PEFC Associate member within the IAF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2310808088"/>
                  </a:ext>
                </a:extLst>
              </a:tr>
              <a:tr h="685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Scheme Managers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MFCC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MFCC (in cooperation with MSG to update latest legality requirements)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Independent organizations PEFC Council membership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3852658276"/>
                  </a:ext>
                </a:extLst>
              </a:tr>
              <a:tr h="40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Legality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Standards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MTLAS P&amp;C V.1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MTLAS P&amp;C V.X (using latest Legality Definition)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PEFC Controlled sources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1805195935"/>
                  </a:ext>
                </a:extLst>
              </a:tr>
              <a:tr h="520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Sustainability standards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(within legality)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National Standards (PEFC- Endorsed)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2898901698"/>
                  </a:ext>
                </a:extLst>
              </a:tr>
              <a:tr h="694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Chain-of-Custody requirements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MTLAS C&amp;I V.1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MTLAS C&amp;I V. X (using latest Legality definition)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CoC Standard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1792440613"/>
                  </a:ext>
                </a:extLst>
              </a:tr>
              <a:tr h="859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Conformity Assessment Body (CAB)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Certification Bodies (MFCC notified, registered by MFCC to meet MTLAS requirements)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Certification Bodies (MFCC notified, DRI accredited on MTLAS requirements)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PEFC-notified and accredited to national accreditation body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4258640780"/>
                  </a:ext>
                </a:extLst>
              </a:tr>
              <a:tr h="520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Auditors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Independent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Independent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Independent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1399653879"/>
                  </a:ext>
                </a:extLst>
              </a:tr>
              <a:tr h="1323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System auditors,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MFCC board review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To be developed e.g Cooperation with the MSG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IAF assessing DRI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The PEFC Endorsement and Mutual Recognition process; includes PEFC Approved Independent Assessors &amp; Panel of Experts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IAF checking AB’s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2401608179"/>
                  </a:ext>
                </a:extLst>
              </a:tr>
              <a:tr h="40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independent monitors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MFCC Complaints Mechanism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MFCC Complaints Mechanism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International and National Complaint Mechanisms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8" marR="41408" marT="8282" marB="0" anchor="ctr"/>
                </a:tc>
                <a:extLst>
                  <a:ext uri="{0D108BD9-81ED-4DB2-BD59-A6C34878D82A}">
                    <a16:rowId xmlns:a16="http://schemas.microsoft.com/office/drawing/2014/main" val="407572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637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5885" y="96360"/>
            <a:ext cx="8297333" cy="844299"/>
          </a:xfrm>
        </p:spPr>
        <p:txBody>
          <a:bodyPr/>
          <a:lstStyle/>
          <a:p>
            <a:r>
              <a:rPr lang="en-SG" dirty="0"/>
              <a:t>Partnering with Double Helix (DX) Event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4385733" cy="4390507"/>
          </a:xfrm>
        </p:spPr>
        <p:txBody>
          <a:bodyPr/>
          <a:lstStyle/>
          <a:p>
            <a:pPr marL="0" indent="0">
              <a:buNone/>
            </a:pPr>
            <a:r>
              <a:rPr lang="en-SG" sz="2000" dirty="0"/>
              <a:t>Briefing held for industry partners</a:t>
            </a:r>
          </a:p>
          <a:p>
            <a:r>
              <a:rPr lang="en-SG" sz="2000" dirty="0" err="1"/>
              <a:t>DoubleHelix</a:t>
            </a:r>
            <a:r>
              <a:rPr lang="en-SG" sz="2000" dirty="0"/>
              <a:t> presented updates to verification procedures</a:t>
            </a:r>
          </a:p>
          <a:p>
            <a:r>
              <a:rPr lang="en-SG" sz="2000" dirty="0"/>
              <a:t>Myanmar Timber Enterprise presented updates on chain of custody document changes</a:t>
            </a:r>
          </a:p>
          <a:p>
            <a:r>
              <a:rPr lang="en-SG" sz="2000" dirty="0"/>
              <a:t>PEFC briefed audience on MFCC/PEFC project</a:t>
            </a:r>
          </a:p>
          <a:p>
            <a:r>
              <a:rPr lang="en-SG" sz="2000" dirty="0"/>
              <a:t>MFCC and FLEGT representatives present</a:t>
            </a:r>
          </a:p>
          <a:p>
            <a:pPr marL="0" indent="0">
              <a:buNone/>
            </a:pPr>
            <a:r>
              <a:rPr lang="en-SG" sz="2000" dirty="0"/>
              <a:t>DX and MFCC Agreement drafted</a:t>
            </a:r>
          </a:p>
          <a:p>
            <a:pPr marL="0" indent="0">
              <a:buNone/>
            </a:pPr>
            <a:r>
              <a:rPr lang="en-SG" sz="2000" dirty="0"/>
              <a:t>MFCC Auditor Capacity Building Plan Initiated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896754"/>
            <a:ext cx="2880000" cy="1634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556792"/>
            <a:ext cx="2880000" cy="160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275691"/>
            <a:ext cx="2880000" cy="15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781E8B-69E4-4898-8D33-764CD9161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MFCC/PEFC  Project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283710-884C-426A-872A-215A518FA6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Working in partnership to bring sustainable management to Myanmar's forests</a:t>
            </a:r>
            <a:r>
              <a:rPr lang="en-AU" dirty="0"/>
              <a:t> </a:t>
            </a:r>
          </a:p>
          <a:p>
            <a:endParaRPr lang="en-US" dirty="0"/>
          </a:p>
          <a:p>
            <a:r>
              <a:rPr lang="en-US" dirty="0"/>
              <a:t>2017-2020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7BA34-B0AD-414B-8BCE-CEE304C094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468313" cy="360362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9C143-6908-4CD4-8B47-9D0D34F5B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354428"/>
            <a:ext cx="1411496" cy="14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6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0"/>
            <a:ext cx="7560840" cy="1036637"/>
          </a:xfrm>
        </p:spPr>
        <p:txBody>
          <a:bodyPr/>
          <a:lstStyle/>
          <a:p>
            <a:r>
              <a:rPr lang="en-US" sz="2800" dirty="0"/>
              <a:t>Overview of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460" name="Content Placeholder 1"/>
          <p:cNvSpPr>
            <a:spLocks noGrp="1"/>
          </p:cNvSpPr>
          <p:nvPr>
            <p:ph idx="1"/>
          </p:nvPr>
        </p:nvSpPr>
        <p:spPr>
          <a:xfrm>
            <a:off x="827584" y="1326199"/>
            <a:ext cx="7112570" cy="515719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GB" altLang="fr-FR" sz="18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/>
              <a:t>focus on delivering a national forest certification system</a:t>
            </a:r>
            <a:r>
              <a:rPr lang="en-AU" sz="2400" dirty="0"/>
              <a:t> with global </a:t>
            </a:r>
            <a:r>
              <a:rPr lang="en-AU" sz="2400" dirty="0" err="1"/>
              <a:t>reconignition</a:t>
            </a:r>
            <a:endParaRPr lang="en-AU" sz="24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/>
              <a:t>develop and test tools which support legal, sustainable and transparent forest product trade</a:t>
            </a:r>
          </a:p>
          <a:p>
            <a:pPr marL="342900" indent="-342900">
              <a:spcBef>
                <a:spcPct val="0"/>
              </a:spcBef>
            </a:pPr>
            <a:endParaRPr lang="en-US" sz="24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/>
              <a:t>build capacity while illustrating best practice</a:t>
            </a: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/>
              <a:t>increasing the coordination between the many related donor and private sector</a:t>
            </a:r>
            <a:r>
              <a:rPr lang="en-AU" sz="2400" dirty="0"/>
              <a:t> projects &amp; initiatives</a:t>
            </a: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endParaRPr lang="en-AU" sz="2400" dirty="0"/>
          </a:p>
          <a:p>
            <a:pPr marL="342900" indent="-342900">
              <a:spcBef>
                <a:spcPct val="0"/>
              </a:spcBef>
            </a:pPr>
            <a:endParaRPr lang="en-GB" alt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GB" altLang="fr-FR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6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65" t="33192" r="30217" b="14984"/>
          <a:stretch/>
        </p:blipFill>
        <p:spPr>
          <a:xfrm>
            <a:off x="17481" y="1619536"/>
            <a:ext cx="9050714" cy="3888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998E2B-22F3-49AE-8463-E435A3529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969"/>
            <a:ext cx="1267480" cy="12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7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National Scheme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3" y="1439736"/>
            <a:ext cx="8418902" cy="5221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MFCC will lead the process:</a:t>
            </a:r>
          </a:p>
          <a:p>
            <a:pPr marL="666900" lvl="1" indent="-342900"/>
            <a:r>
              <a:rPr lang="en-US" sz="2400" dirty="0"/>
              <a:t>Continue to convene stakeholders</a:t>
            </a:r>
          </a:p>
          <a:p>
            <a:pPr marL="666900" lvl="1" indent="-342900"/>
            <a:r>
              <a:rPr lang="en-US" sz="2400" dirty="0"/>
              <a:t>Build consensus on SFM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a tool for forest managers and processors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Providing flagship examples of best practice:</a:t>
            </a:r>
          </a:p>
          <a:p>
            <a:pPr marL="666900" lvl="1" indent="-342900"/>
            <a:r>
              <a:rPr lang="en-US" sz="2400" dirty="0"/>
              <a:t>Stimulate policy development </a:t>
            </a:r>
          </a:p>
          <a:p>
            <a:pPr marL="666900" lvl="1" indent="-342900"/>
            <a:r>
              <a:rPr lang="en-US" sz="2400" dirty="0"/>
              <a:t>Build capacity</a:t>
            </a:r>
          </a:p>
          <a:p>
            <a:pPr marL="666900" lvl="1" indent="-342900"/>
            <a:r>
              <a:rPr lang="en-US" sz="2400" dirty="0"/>
              <a:t>Influencing the mainstream operations.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B1A21-A653-4052-BC1F-8C1725E16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969"/>
            <a:ext cx="1267480" cy="12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Knowledge Platform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740" y="1428616"/>
            <a:ext cx="7525394" cy="5221287"/>
          </a:xfrm>
        </p:spPr>
        <p:txBody>
          <a:bodyPr/>
          <a:lstStyle/>
          <a:p>
            <a:r>
              <a:rPr lang="en-US" dirty="0"/>
              <a:t>Establishment of a multi-stakeholder platform for: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coordination and exchange amongst actors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share findings, tools and best practice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access technical support for certification solutions </a:t>
            </a:r>
          </a:p>
          <a:p>
            <a:pPr marL="666900" lvl="1" indent="-342900">
              <a:buFontTx/>
              <a:buChar char="-"/>
            </a:pPr>
            <a:endParaRPr lang="en-US" dirty="0"/>
          </a:p>
          <a:p>
            <a:r>
              <a:rPr lang="en-US" dirty="0"/>
              <a:t>Members in the platform will:</a:t>
            </a:r>
            <a:r>
              <a:rPr lang="en-AU" dirty="0"/>
              <a:t> 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be able to implement solutions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participate in events including:</a:t>
            </a:r>
          </a:p>
          <a:p>
            <a:pPr marL="846900" lvl="2" indent="-342900">
              <a:buFontTx/>
              <a:buChar char="-"/>
            </a:pPr>
            <a:r>
              <a:rPr lang="en-US" dirty="0"/>
              <a:t>support MFCC decision making.</a:t>
            </a:r>
          </a:p>
          <a:p>
            <a:pPr marL="846900" lvl="2" indent="-342900">
              <a:buFontTx/>
              <a:buChar char="-"/>
            </a:pPr>
            <a:r>
              <a:rPr lang="en-US" dirty="0"/>
              <a:t>share information on their organization and market needs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access training and employment opportunities.</a:t>
            </a:r>
          </a:p>
          <a:p>
            <a:r>
              <a:rPr lang="en-US" dirty="0"/>
              <a:t>5.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4036C-4D98-43F6-B168-BC2F1DAB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969"/>
            <a:ext cx="1267480" cy="1267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9A975-940A-4C15-99EB-B7C1A1786512}"/>
              </a:ext>
            </a:extLst>
          </p:cNvPr>
          <p:cNvSpPr txBox="1"/>
          <p:nvPr/>
        </p:nvSpPr>
        <p:spPr>
          <a:xfrm>
            <a:off x="1901220" y="5957043"/>
            <a:ext cx="5544616" cy="369332"/>
          </a:xfrm>
          <a:prstGeom prst="rect">
            <a:avLst/>
          </a:prstGeom>
          <a:solidFill>
            <a:srgbClr val="91CF2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Like @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pefcmyanmar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on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facebook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to be included</a:t>
            </a:r>
          </a:p>
        </p:txBody>
      </p:sp>
    </p:spTree>
    <p:extLst>
      <p:ext uri="{BB962C8B-B14F-4D97-AF65-F5344CB8AC3E}">
        <p14:creationId xmlns:p14="http://schemas.microsoft.com/office/powerpoint/2010/main" val="249012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FM Pilot Projects: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5616" y="1435931"/>
            <a:ext cx="7040562" cy="5221287"/>
          </a:xfrm>
        </p:spPr>
        <p:txBody>
          <a:bodyPr/>
          <a:lstStyle/>
          <a:p>
            <a:r>
              <a:rPr lang="en-US" dirty="0"/>
              <a:t>Pilot projects will focus on:</a:t>
            </a:r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Natural Forests – Pilot FMU’s</a:t>
            </a:r>
          </a:p>
          <a:p>
            <a:pPr marL="457200" indent="-457200">
              <a:buAutoNum type="arabicParenR"/>
            </a:pPr>
            <a:r>
              <a:rPr lang="en-US" dirty="0"/>
              <a:t>Enhance Community Forests Value Chains</a:t>
            </a:r>
            <a:endParaRPr lang="en-AU" dirty="0"/>
          </a:p>
          <a:p>
            <a:r>
              <a:rPr lang="en-US" dirty="0"/>
              <a:t>3)  Existing Plantations – Private teak and rubber</a:t>
            </a:r>
            <a:endParaRPr lang="en-AU" dirty="0"/>
          </a:p>
          <a:p>
            <a:pPr marL="457200" indent="-457200">
              <a:buAutoNum type="arabicParenR" startAt="4"/>
            </a:pPr>
            <a:r>
              <a:rPr lang="en-US" dirty="0"/>
              <a:t>Future Plantations – concessionaires </a:t>
            </a:r>
            <a:r>
              <a:rPr lang="en-US" dirty="0" err="1"/>
              <a:t>etc</a:t>
            </a:r>
            <a:endParaRPr lang="en-US" dirty="0"/>
          </a:p>
          <a:p>
            <a:pPr marL="457200" indent="-457200">
              <a:buAutoNum type="arabicParenR" startAt="4"/>
            </a:pPr>
            <a:endParaRPr lang="en-US" dirty="0"/>
          </a:p>
          <a:p>
            <a:r>
              <a:rPr lang="en-US" dirty="0"/>
              <a:t>For each forest type:</a:t>
            </a:r>
          </a:p>
          <a:p>
            <a:pPr marL="457200" indent="-457200">
              <a:buAutoNum type="arabicParenR"/>
            </a:pPr>
            <a:r>
              <a:rPr lang="en-US" dirty="0"/>
              <a:t>Identifying pilot sites for certification	</a:t>
            </a:r>
          </a:p>
          <a:p>
            <a:pPr marL="457200" indent="-457200">
              <a:buAutoNum type="arabicParenR"/>
            </a:pPr>
            <a:r>
              <a:rPr lang="en-US" dirty="0"/>
              <a:t>Complete gap assessment to identify interventions</a:t>
            </a:r>
          </a:p>
          <a:p>
            <a:pPr marL="457200" indent="-457200">
              <a:buAutoNum type="arabicParenR"/>
            </a:pPr>
            <a:r>
              <a:rPr lang="en-US" dirty="0"/>
              <a:t>Support capacity building and implementation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4C7BD-529A-42D6-B7C9-EF86D51B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7" y="5523099"/>
            <a:ext cx="1267480" cy="12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Supply Chain</a:t>
            </a:r>
            <a:r>
              <a:rPr lang="en-AU" dirty="0"/>
              <a:t> </a:t>
            </a:r>
            <a:r>
              <a:rPr lang="en-US" dirty="0"/>
              <a:t>Pilot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9111" y="1636713"/>
            <a:ext cx="7813428" cy="52212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Implementation of a step wise approach.</a:t>
            </a:r>
            <a:r>
              <a:rPr lang="en-AU" dirty="0"/>
              <a:t> </a:t>
            </a:r>
          </a:p>
          <a:p>
            <a:pPr marL="342900" indent="-342900">
              <a:buFontTx/>
              <a:buChar char="-"/>
            </a:pPr>
            <a:r>
              <a:rPr lang="en-AU" dirty="0"/>
              <a:t>Develop tools for companies to implement supply chain verification </a:t>
            </a:r>
          </a:p>
          <a:p>
            <a:pPr marL="342900" indent="-342900">
              <a:buFontTx/>
              <a:buChar char="-"/>
            </a:pPr>
            <a:r>
              <a:rPr lang="en-AU" dirty="0"/>
              <a:t>P</a:t>
            </a:r>
            <a:r>
              <a:rPr lang="en-US" dirty="0" err="1"/>
              <a:t>artners</a:t>
            </a:r>
            <a:r>
              <a:rPr lang="en-US" dirty="0"/>
              <a:t> will benefit through: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Assessing innovation and technical solutions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Address needs for the:</a:t>
            </a:r>
          </a:p>
          <a:p>
            <a:pPr marL="846900" lvl="2" indent="-342900">
              <a:buFontTx/>
              <a:buChar char="-"/>
            </a:pPr>
            <a:r>
              <a:rPr lang="en-US" dirty="0"/>
              <a:t>Upstream - training and capacity building	</a:t>
            </a:r>
          </a:p>
          <a:p>
            <a:pPr marL="846900" lvl="2" indent="-342900">
              <a:buFontTx/>
              <a:buChar char="-"/>
            </a:pPr>
            <a:r>
              <a:rPr lang="en-US" sz="2200" dirty="0"/>
              <a:t>Downstream - engage actors</a:t>
            </a:r>
          </a:p>
          <a:p>
            <a:pPr marL="666900" lvl="1" indent="-342900">
              <a:buFontTx/>
              <a:buChar char="-"/>
            </a:pPr>
            <a:r>
              <a:rPr lang="en-US" dirty="0"/>
              <a:t>Developing the MFCC CoC technical department which support PEFC CoC in Myanmar </a:t>
            </a:r>
          </a:p>
          <a:p>
            <a:pPr marL="342900" indent="-342900">
              <a:buFontTx/>
              <a:buChar char="-"/>
            </a:pPr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E7B2F-9757-42D9-BC5C-F9214A3D5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969"/>
            <a:ext cx="1267480" cy="126748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2A8A45-4543-419E-842A-A55C5F6E8161}"/>
              </a:ext>
            </a:extLst>
          </p:cNvPr>
          <p:cNvSpPr txBox="1">
            <a:spLocks/>
          </p:cNvSpPr>
          <p:nvPr/>
        </p:nvSpPr>
        <p:spPr bwMode="gray">
          <a:xfrm>
            <a:off x="1043608" y="2897325"/>
            <a:ext cx="7040562" cy="5221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•"/>
              <a:defRPr sz="2200" b="1" kern="1200">
                <a:solidFill>
                  <a:srgbClr val="7BC11B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81132"/>
      </p:ext>
    </p:extLst>
  </p:cSld>
  <p:clrMapOvr>
    <a:masterClrMapping/>
  </p:clrMapOvr>
</p:sld>
</file>

<file path=ppt/theme/theme1.xml><?xml version="1.0" encoding="utf-8"?>
<a:theme xmlns:a="http://schemas.openxmlformats.org/drawingml/2006/main" name="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PEFC_PPT_MASTER_2014-11-13</Template>
  <TotalTime>10189</TotalTime>
  <Words>1549</Words>
  <Application>Microsoft Office PowerPoint</Application>
  <PresentationFormat>On-screen Show (4:3)</PresentationFormat>
  <Paragraphs>368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Cambria</vt:lpstr>
      <vt:lpstr>Geneva</vt:lpstr>
      <vt:lpstr>HelveticaNeueLT Std</vt:lpstr>
      <vt:lpstr>Times New Roman</vt:lpstr>
      <vt:lpstr>Wingdings</vt:lpstr>
      <vt:lpstr>Zapf Dingbats</vt:lpstr>
      <vt:lpstr>PEFC_PPT_MASTER_2014-11-13</vt:lpstr>
      <vt:lpstr>PEFC_PPT_MASTER_2014</vt:lpstr>
      <vt:lpstr>1_PEFC_PPT_MASTER_2014</vt:lpstr>
      <vt:lpstr>2_PEFC_PPT_MASTER_2014</vt:lpstr>
      <vt:lpstr>PowerPoint Presentation</vt:lpstr>
      <vt:lpstr>Overview</vt:lpstr>
      <vt:lpstr>PowerPoint Presentation</vt:lpstr>
      <vt:lpstr>Overview of the project</vt:lpstr>
      <vt:lpstr>Workplan</vt:lpstr>
      <vt:lpstr>1. National Scheme Development</vt:lpstr>
      <vt:lpstr>2. Knowledge Platform </vt:lpstr>
      <vt:lpstr>3. FM Pilot Projects: </vt:lpstr>
      <vt:lpstr>4. Supply Chain Pilot Projects</vt:lpstr>
      <vt:lpstr>Q and A </vt:lpstr>
      <vt:lpstr>PowerPoint Presentation</vt:lpstr>
      <vt:lpstr>Key Progress</vt:lpstr>
      <vt:lpstr>Overview of MONREC including MFCC and FLEGT Structures</vt:lpstr>
      <vt:lpstr>PowerPoint Presentation</vt:lpstr>
      <vt:lpstr>MFCC Team</vt:lpstr>
      <vt:lpstr>Stepwise for SFM in MFCC project</vt:lpstr>
      <vt:lpstr>Q and A</vt:lpstr>
      <vt:lpstr>PowerPoint Presentation</vt:lpstr>
      <vt:lpstr>Year 1 Workplan (1)</vt:lpstr>
      <vt:lpstr>Year 1 Workplan (2)</vt:lpstr>
      <vt:lpstr>PowerPoint Presentation</vt:lpstr>
      <vt:lpstr>Q and A</vt:lpstr>
      <vt:lpstr>PowerPoint Presentation</vt:lpstr>
      <vt:lpstr>MTLAS processes (2017-19)</vt:lpstr>
      <vt:lpstr>MTLAS incorporated in MFCS</vt:lpstr>
      <vt:lpstr>Workplan for Supply Chain Partners</vt:lpstr>
      <vt:lpstr>PowerPoint Presentation</vt:lpstr>
      <vt:lpstr>PowerPoint Presentation</vt:lpstr>
      <vt:lpstr>Partnering with Double Helix (DX) Event</vt:lpstr>
    </vt:vector>
  </TitlesOfParts>
  <Manager>Gavi</Manager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Gavi</dc:subject>
  <dc:creator>Remi Sournia</dc:creator>
  <cp:lastModifiedBy>RL</cp:lastModifiedBy>
  <cp:revision>257</cp:revision>
  <dcterms:created xsi:type="dcterms:W3CDTF">2017-03-07T10:09:28Z</dcterms:created>
  <dcterms:modified xsi:type="dcterms:W3CDTF">2018-02-22T06:08:26Z</dcterms:modified>
</cp:coreProperties>
</file>